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handoutMasterIdLst>
    <p:handoutMasterId r:id="rId52"/>
  </p:handoutMasterIdLst>
  <p:sldIdLst>
    <p:sldId id="257" r:id="rId5"/>
    <p:sldId id="268" r:id="rId6"/>
    <p:sldId id="269" r:id="rId7"/>
    <p:sldId id="271" r:id="rId8"/>
    <p:sldId id="325" r:id="rId9"/>
    <p:sldId id="285" r:id="rId10"/>
    <p:sldId id="272" r:id="rId11"/>
    <p:sldId id="316" r:id="rId12"/>
    <p:sldId id="340" r:id="rId13"/>
    <p:sldId id="314" r:id="rId14"/>
    <p:sldId id="289" r:id="rId15"/>
    <p:sldId id="326" r:id="rId16"/>
    <p:sldId id="291" r:id="rId17"/>
    <p:sldId id="294" r:id="rId18"/>
    <p:sldId id="300" r:id="rId19"/>
    <p:sldId id="329" r:id="rId20"/>
    <p:sldId id="278" r:id="rId21"/>
    <p:sldId id="328" r:id="rId22"/>
    <p:sldId id="279" r:id="rId23"/>
    <p:sldId id="303" r:id="rId24"/>
    <p:sldId id="330" r:id="rId25"/>
    <p:sldId id="334" r:id="rId26"/>
    <p:sldId id="331" r:id="rId27"/>
    <p:sldId id="327" r:id="rId28"/>
    <p:sldId id="307" r:id="rId29"/>
    <p:sldId id="308" r:id="rId30"/>
    <p:sldId id="311" r:id="rId31"/>
    <p:sldId id="317" r:id="rId32"/>
    <p:sldId id="318" r:id="rId33"/>
    <p:sldId id="319" r:id="rId34"/>
    <p:sldId id="320" r:id="rId35"/>
    <p:sldId id="322" r:id="rId36"/>
    <p:sldId id="335" r:id="rId37"/>
    <p:sldId id="336" r:id="rId38"/>
    <p:sldId id="337" r:id="rId39"/>
    <p:sldId id="338" r:id="rId40"/>
    <p:sldId id="310" r:id="rId41"/>
    <p:sldId id="284" r:id="rId42"/>
    <p:sldId id="286" r:id="rId43"/>
    <p:sldId id="344" r:id="rId44"/>
    <p:sldId id="288" r:id="rId45"/>
    <p:sldId id="296" r:id="rId46"/>
    <p:sldId id="342" r:id="rId47"/>
    <p:sldId id="343" r:id="rId48"/>
    <p:sldId id="341" r:id="rId49"/>
    <p:sldId id="339" r:id="rId5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88164" autoAdjust="0"/>
  </p:normalViewPr>
  <p:slideViewPr>
    <p:cSldViewPr>
      <p:cViewPr varScale="1">
        <p:scale>
          <a:sx n="64" d="100"/>
          <a:sy n="64" d="100"/>
        </p:scale>
        <p:origin x="1050" y="6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1" Type="http://schemas.openxmlformats.org/officeDocument/2006/relationships/oleObject" Target="file:///E:\Pics\Camera%20Heigh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Height vs Area vs Perceived width</a:t>
            </a:r>
          </a:p>
        </c:rich>
      </c:tx>
      <c:overlay val="0"/>
      <c:spPr>
        <a:noFill/>
        <a:ln>
          <a:noFill/>
        </a:ln>
        <a:effectLst/>
      </c:sp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Sheet1!$A$1</c:f>
              <c:strCache>
                <c:ptCount val="1"/>
                <c:pt idx="0">
                  <c:v>height</c:v>
                </c:pt>
              </c:strCache>
            </c:strRef>
          </c:tx>
          <c:spPr>
            <a:solidFill>
              <a:schemeClr val="accent4">
                <a:tint val="65000"/>
              </a:schemeClr>
            </a:solidFill>
            <a:ln/>
            <a:effectLst/>
            <a:sp3d/>
          </c:spPr>
          <c:val>
            <c:numRef>
              <c:f>Sheet1!$A$2:$A$5</c:f>
              <c:numCache>
                <c:formatCode>General</c:formatCode>
                <c:ptCount val="4"/>
                <c:pt idx="0">
                  <c:v>30</c:v>
                </c:pt>
                <c:pt idx="1">
                  <c:v>50.34</c:v>
                </c:pt>
                <c:pt idx="2">
                  <c:v>76.489999999999995</c:v>
                </c:pt>
                <c:pt idx="3">
                  <c:v>105.495</c:v>
                </c:pt>
              </c:numCache>
            </c:numRef>
          </c:val>
          <c:extLst>
            <c:ext xmlns:c16="http://schemas.microsoft.com/office/drawing/2014/chart" uri="{C3380CC4-5D6E-409C-BE32-E72D297353CC}">
              <c16:uniqueId val="{00000000-EF3D-4573-A4A8-563C787A8DBF}"/>
            </c:ext>
          </c:extLst>
        </c:ser>
        <c:ser>
          <c:idx val="1"/>
          <c:order val="1"/>
          <c:tx>
            <c:strRef>
              <c:f>Sheet1!$B$1</c:f>
              <c:strCache>
                <c:ptCount val="1"/>
                <c:pt idx="0">
                  <c:v>area</c:v>
                </c:pt>
              </c:strCache>
            </c:strRef>
          </c:tx>
          <c:spPr>
            <a:solidFill>
              <a:schemeClr val="accent4"/>
            </a:solidFill>
            <a:ln/>
            <a:effectLst/>
            <a:sp3d/>
          </c:spPr>
          <c:val>
            <c:numRef>
              <c:f>Sheet1!$B$2:$B$5</c:f>
              <c:numCache>
                <c:formatCode>General</c:formatCode>
                <c:ptCount val="4"/>
                <c:pt idx="0">
                  <c:v>50700</c:v>
                </c:pt>
                <c:pt idx="1">
                  <c:v>18000</c:v>
                </c:pt>
                <c:pt idx="2">
                  <c:v>7800</c:v>
                </c:pt>
                <c:pt idx="3">
                  <c:v>4100</c:v>
                </c:pt>
              </c:numCache>
            </c:numRef>
          </c:val>
          <c:extLst>
            <c:ext xmlns:c16="http://schemas.microsoft.com/office/drawing/2014/chart" uri="{C3380CC4-5D6E-409C-BE32-E72D297353CC}">
              <c16:uniqueId val="{00000001-EF3D-4573-A4A8-563C787A8DBF}"/>
            </c:ext>
          </c:extLst>
        </c:ser>
        <c:ser>
          <c:idx val="2"/>
          <c:order val="2"/>
          <c:tx>
            <c:strRef>
              <c:f>Sheet1!$C$1</c:f>
              <c:strCache>
                <c:ptCount val="1"/>
                <c:pt idx="0">
                  <c:v>root P</c:v>
                </c:pt>
              </c:strCache>
            </c:strRef>
          </c:tx>
          <c:spPr>
            <a:solidFill>
              <a:schemeClr val="accent4">
                <a:shade val="65000"/>
              </a:schemeClr>
            </a:solidFill>
            <a:ln/>
            <a:effectLst/>
            <a:sp3d/>
          </c:spPr>
          <c:val>
            <c:numRef>
              <c:f>Sheet1!$C$2:$C$5</c:f>
              <c:numCache>
                <c:formatCode>General</c:formatCode>
                <c:ptCount val="4"/>
                <c:pt idx="0">
                  <c:v>225.16660498395404</c:v>
                </c:pt>
                <c:pt idx="1">
                  <c:v>134.16407864998737</c:v>
                </c:pt>
                <c:pt idx="2">
                  <c:v>88.317608663278463</c:v>
                </c:pt>
                <c:pt idx="3">
                  <c:v>64.031242374328485</c:v>
                </c:pt>
              </c:numCache>
            </c:numRef>
          </c:val>
          <c:extLst>
            <c:ext xmlns:c16="http://schemas.microsoft.com/office/drawing/2014/chart" uri="{C3380CC4-5D6E-409C-BE32-E72D297353CC}">
              <c16:uniqueId val="{00000002-EF3D-4573-A4A8-563C787A8DBF}"/>
            </c:ext>
          </c:extLst>
        </c:ser>
        <c:bandFmts>
          <c:bandFmt>
            <c:idx val="0"/>
            <c:spPr>
              <a:solidFill>
                <a:schemeClr val="accent4">
                  <a:tint val="58000"/>
                </a:schemeClr>
              </a:solidFill>
              <a:ln/>
              <a:effectLst/>
              <a:sp3d/>
            </c:spPr>
          </c:bandFmt>
          <c:bandFmt>
            <c:idx val="1"/>
            <c:spPr>
              <a:solidFill>
                <a:schemeClr val="accent4">
                  <a:tint val="86000"/>
                </a:schemeClr>
              </a:solidFill>
              <a:ln/>
              <a:effectLst/>
              <a:sp3d/>
            </c:spPr>
          </c:bandFmt>
          <c:bandFmt>
            <c:idx val="2"/>
            <c:spPr>
              <a:solidFill>
                <a:schemeClr val="accent4">
                  <a:shade val="86000"/>
                </a:schemeClr>
              </a:solidFill>
              <a:ln/>
              <a:effectLst/>
              <a:sp3d/>
            </c:spPr>
          </c:bandFmt>
          <c:bandFmt>
            <c:idx val="3"/>
            <c:spPr>
              <a:solidFill>
                <a:schemeClr val="accent4">
                  <a:shade val="58000"/>
                </a:schemeClr>
              </a:solidFill>
              <a:ln/>
              <a:effectLst/>
              <a:sp3d/>
            </c:spPr>
          </c:bandFmt>
          <c:bandFmt>
            <c:idx val="4"/>
            <c:spPr>
              <a:solidFill>
                <a:schemeClr val="accent4">
                  <a:shade val="58000"/>
                </a:schemeClr>
              </a:solidFill>
              <a:ln/>
              <a:effectLst/>
              <a:sp3d/>
            </c:spPr>
          </c:bandFmt>
          <c:bandFmt>
            <c:idx val="5"/>
            <c:spPr>
              <a:solidFill>
                <a:schemeClr val="accent4">
                  <a:shade val="58000"/>
                </a:schemeClr>
              </a:solidFill>
              <a:ln/>
              <a:effectLst/>
              <a:sp3d/>
            </c:spPr>
          </c:bandFmt>
          <c:bandFmt>
            <c:idx val="6"/>
            <c:spPr>
              <a:solidFill>
                <a:schemeClr val="accent4">
                  <a:shade val="58000"/>
                </a:schemeClr>
              </a:solidFill>
              <a:ln/>
              <a:effectLst/>
              <a:sp3d/>
            </c:spPr>
          </c:bandFmt>
          <c:bandFmt>
            <c:idx val="7"/>
            <c:spPr>
              <a:solidFill>
                <a:schemeClr val="accent4">
                  <a:shade val="58000"/>
                </a:schemeClr>
              </a:solidFill>
              <a:ln/>
              <a:effectLst/>
              <a:sp3d/>
            </c:spPr>
          </c:bandFmt>
          <c:bandFmt>
            <c:idx val="8"/>
            <c:spPr>
              <a:solidFill>
                <a:schemeClr val="accent4">
                  <a:shade val="58000"/>
                </a:schemeClr>
              </a:solidFill>
              <a:ln/>
              <a:effectLst/>
              <a:sp3d/>
            </c:spPr>
          </c:bandFmt>
          <c:bandFmt>
            <c:idx val="9"/>
            <c:spPr>
              <a:solidFill>
                <a:schemeClr val="accent4">
                  <a:shade val="58000"/>
                </a:schemeClr>
              </a:solidFill>
              <a:ln/>
              <a:effectLst/>
              <a:sp3d/>
            </c:spPr>
          </c:bandFmt>
          <c:bandFmt>
            <c:idx val="10"/>
            <c:spPr>
              <a:solidFill>
                <a:schemeClr val="accent4">
                  <a:shade val="58000"/>
                </a:schemeClr>
              </a:solidFill>
              <a:ln/>
              <a:effectLst/>
              <a:sp3d/>
            </c:spPr>
          </c:bandFmt>
          <c:bandFmt>
            <c:idx val="11"/>
            <c:spPr>
              <a:solidFill>
                <a:schemeClr val="accent4">
                  <a:shade val="58000"/>
                </a:schemeClr>
              </a:solidFill>
              <a:ln/>
              <a:effectLst/>
              <a:sp3d/>
            </c:spPr>
          </c:bandFmt>
          <c:bandFmt>
            <c:idx val="12"/>
            <c:spPr>
              <a:solidFill>
                <a:schemeClr val="accent4">
                  <a:shade val="58000"/>
                </a:schemeClr>
              </a:solidFill>
              <a:ln/>
              <a:effectLst/>
              <a:sp3d/>
            </c:spPr>
          </c:bandFmt>
          <c:bandFmt>
            <c:idx val="13"/>
            <c:spPr>
              <a:solidFill>
                <a:schemeClr val="accent4">
                  <a:shade val="58000"/>
                </a:schemeClr>
              </a:solidFill>
              <a:ln/>
              <a:effectLst/>
              <a:sp3d/>
            </c:spPr>
          </c:bandFmt>
          <c:bandFmt>
            <c:idx val="14"/>
            <c:spPr>
              <a:solidFill>
                <a:schemeClr val="accent4">
                  <a:shade val="58000"/>
                </a:schemeClr>
              </a:solidFill>
              <a:ln/>
              <a:effectLst/>
              <a:sp3d/>
            </c:spPr>
          </c:bandFmt>
        </c:bandFmts>
        <c:axId val="224289032"/>
        <c:axId val="223970280"/>
        <c:axId val="224290440"/>
      </c:surface3DChart>
      <c:catAx>
        <c:axId val="22428903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3970280"/>
        <c:crosses val="autoZero"/>
        <c:auto val="1"/>
        <c:lblAlgn val="ctr"/>
        <c:lblOffset val="100"/>
        <c:noMultiLvlLbl val="0"/>
      </c:catAx>
      <c:valAx>
        <c:axId val="223970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4289032"/>
        <c:crosses val="autoZero"/>
        <c:crossBetween val="midCat"/>
      </c:valAx>
      <c:serAx>
        <c:axId val="22429044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3970280"/>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&amp; implementation</a:t>
            </a:r>
          </a:p>
          <a:p>
            <a:r>
              <a:rPr lang="en-US" dirty="0"/>
              <a:t>Results</a:t>
            </a:r>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31395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diagram describing</a:t>
            </a:r>
            <a:r>
              <a:rPr lang="en-US" baseline="0" dirty="0"/>
              <a:t> how the altitude hold PID controller is implemented in simulation. All the calculations are clearly shows in a future slide. The set point is given in meters. The output of the PID is the full RPM for all the motors. RPM is inserted to all four motors and then the total thrust output from all the motors are calculated. Using full thrust and the roll angle of the quad. The vertical thrust force is calculated and inserted to the prismatic joint here.</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13</a:t>
            </a:fld>
            <a:endParaRPr lang="en-US"/>
          </a:p>
        </p:txBody>
      </p:sp>
    </p:spTree>
    <p:extLst>
      <p:ext uri="{BB962C8B-B14F-4D97-AF65-F5344CB8AC3E}">
        <p14:creationId xmlns:p14="http://schemas.microsoft.com/office/powerpoint/2010/main" val="76418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implementing the</a:t>
            </a:r>
            <a:r>
              <a:rPr lang="en-US" baseline="0" dirty="0"/>
              <a:t> axis movement controller another controller is needed to keep the quadcopter balance around y axis. In the experimental system , this part is done by the primary controller. So in the simulation, it should be implemented separately. Which will be used of the axis movement of the quad. The set point of this controller is the angle which the quad should turn and stay.  When the quadcopter is hovering this angle is zero which keep the quad horizontal. The output of the PD controller is the RPM deviation. This will be used with the full RPM generated of altitude hold PID to calculate the new RPM of each motor.  At this stage coz of the RPM deviation, a resultant torque will be generated which turns the revolute joint to the given angle. The resultant force in Z direction is used for altitude holding and resultant force in X direction is used for axis movement controller.</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14</a:t>
            </a:fld>
            <a:endParaRPr lang="en-US"/>
          </a:p>
        </p:txBody>
      </p:sp>
    </p:spTree>
    <p:extLst>
      <p:ext uri="{BB962C8B-B14F-4D97-AF65-F5344CB8AC3E}">
        <p14:creationId xmlns:p14="http://schemas.microsoft.com/office/powerpoint/2010/main" val="55604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the quadcopter system (b) is</a:t>
            </a:r>
            <a:r>
              <a:rPr lang="en-US" baseline="0" dirty="0"/>
              <a:t> the mobile robot platform.</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15</a:t>
            </a:fld>
            <a:endParaRPr lang="en-US"/>
          </a:p>
        </p:txBody>
      </p:sp>
    </p:spTree>
    <p:extLst>
      <p:ext uri="{BB962C8B-B14F-4D97-AF65-F5344CB8AC3E}">
        <p14:creationId xmlns:p14="http://schemas.microsoft.com/office/powerpoint/2010/main" val="2412671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16</a:t>
            </a:fld>
            <a:endParaRPr lang="en-US"/>
          </a:p>
        </p:txBody>
      </p:sp>
    </p:spTree>
    <p:extLst>
      <p:ext uri="{BB962C8B-B14F-4D97-AF65-F5344CB8AC3E}">
        <p14:creationId xmlns:p14="http://schemas.microsoft.com/office/powerpoint/2010/main" val="2431331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the takeoff</a:t>
            </a:r>
            <a:r>
              <a:rPr lang="en-US" baseline="0" dirty="0"/>
              <a:t> procedure works</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17</a:t>
            </a:fld>
            <a:endParaRPr lang="en-US"/>
          </a:p>
        </p:txBody>
      </p:sp>
    </p:spTree>
    <p:extLst>
      <p:ext uri="{BB962C8B-B14F-4D97-AF65-F5344CB8AC3E}">
        <p14:creationId xmlns:p14="http://schemas.microsoft.com/office/powerpoint/2010/main" val="3277677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18</a:t>
            </a:fld>
            <a:endParaRPr lang="en-US"/>
          </a:p>
        </p:txBody>
      </p:sp>
    </p:spTree>
    <p:extLst>
      <p:ext uri="{BB962C8B-B14F-4D97-AF65-F5344CB8AC3E}">
        <p14:creationId xmlns:p14="http://schemas.microsoft.com/office/powerpoint/2010/main" val="407355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landing procedure.</a:t>
            </a:r>
          </a:p>
        </p:txBody>
      </p:sp>
      <p:sp>
        <p:nvSpPr>
          <p:cNvPr id="4" name="Slide Number Placeholder 3"/>
          <p:cNvSpPr>
            <a:spLocks noGrp="1"/>
          </p:cNvSpPr>
          <p:nvPr>
            <p:ph type="sldNum" sz="quarter" idx="10"/>
          </p:nvPr>
        </p:nvSpPr>
        <p:spPr/>
        <p:txBody>
          <a:bodyPr/>
          <a:lstStyle/>
          <a:p>
            <a:fld id="{3EBA5BD7-F043-4D1B-AA17-CD412FC534DE}" type="slidenum">
              <a:rPr lang="en-US" smtClean="0"/>
              <a:t>19</a:t>
            </a:fld>
            <a:endParaRPr lang="en-US"/>
          </a:p>
        </p:txBody>
      </p:sp>
    </p:spTree>
    <p:extLst>
      <p:ext uri="{BB962C8B-B14F-4D97-AF65-F5344CB8AC3E}">
        <p14:creationId xmlns:p14="http://schemas.microsoft.com/office/powerpoint/2010/main" val="388848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20</a:t>
            </a:fld>
            <a:endParaRPr lang="en-US"/>
          </a:p>
        </p:txBody>
      </p:sp>
    </p:spTree>
    <p:extLst>
      <p:ext uri="{BB962C8B-B14F-4D97-AF65-F5344CB8AC3E}">
        <p14:creationId xmlns:p14="http://schemas.microsoft.com/office/powerpoint/2010/main" val="3866949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21</a:t>
            </a:fld>
            <a:endParaRPr lang="en-US"/>
          </a:p>
        </p:txBody>
      </p:sp>
    </p:spTree>
    <p:extLst>
      <p:ext uri="{BB962C8B-B14F-4D97-AF65-F5344CB8AC3E}">
        <p14:creationId xmlns:p14="http://schemas.microsoft.com/office/powerpoint/2010/main" val="1873490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RPM of a single motor 2. altitude</a:t>
            </a:r>
            <a:r>
              <a:rPr lang="en-US" baseline="0" dirty="0"/>
              <a:t> of the quad 3. full vertical thrust from the motors.</a:t>
            </a:r>
          </a:p>
          <a:p>
            <a:pPr marL="342900" indent="-342900">
              <a:buAutoNum type="arabicPeriod"/>
            </a:pPr>
            <a:endParaRPr lang="en-US" baseline="0" dirty="0"/>
          </a:p>
          <a:p>
            <a:pPr marL="0" indent="0">
              <a:buNone/>
            </a:pPr>
            <a:r>
              <a:rPr lang="en-US" baseline="0" dirty="0"/>
              <a:t>X axis data </a:t>
            </a:r>
          </a:p>
          <a:p>
            <a:pPr marL="0" indent="0">
              <a:buNone/>
            </a:pPr>
            <a:r>
              <a:rPr lang="en-US" baseline="0" dirty="0"/>
              <a:t>Results </a:t>
            </a:r>
            <a:r>
              <a:rPr lang="en-US" baseline="0" dirty="0" err="1"/>
              <a:t>seperatly</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29</a:t>
            </a:fld>
            <a:endParaRPr lang="en-US"/>
          </a:p>
        </p:txBody>
      </p:sp>
    </p:spTree>
    <p:extLst>
      <p:ext uri="{BB962C8B-B14F-4D97-AF65-F5344CB8AC3E}">
        <p14:creationId xmlns:p14="http://schemas.microsoft.com/office/powerpoint/2010/main" val="140722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a:t>
            </a:r>
            <a:r>
              <a:rPr lang="en-US" dirty="0"/>
              <a:t>Point form</a:t>
            </a:r>
          </a:p>
        </p:txBody>
      </p:sp>
      <p:sp>
        <p:nvSpPr>
          <p:cNvPr id="4" name="Slide Number Placeholder 3"/>
          <p:cNvSpPr>
            <a:spLocks noGrp="1"/>
          </p:cNvSpPr>
          <p:nvPr>
            <p:ph type="sldNum" sz="quarter" idx="10"/>
          </p:nvPr>
        </p:nvSpPr>
        <p:spPr/>
        <p:txBody>
          <a:bodyPr/>
          <a:lstStyle/>
          <a:p>
            <a:fld id="{3EBA5BD7-F043-4D1B-AA17-CD412FC534DE}" type="slidenum">
              <a:rPr lang="en-US" smtClean="0"/>
              <a:t>3</a:t>
            </a:fld>
            <a:endParaRPr lang="en-US"/>
          </a:p>
        </p:txBody>
      </p:sp>
    </p:spTree>
    <p:extLst>
      <p:ext uri="{BB962C8B-B14F-4D97-AF65-F5344CB8AC3E}">
        <p14:creationId xmlns:p14="http://schemas.microsoft.com/office/powerpoint/2010/main" val="620943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Shows</a:t>
            </a:r>
            <a:r>
              <a:rPr lang="en-US" baseline="0" dirty="0"/>
              <a:t> the reference 2. shows the actual output.</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30</a:t>
            </a:fld>
            <a:endParaRPr lang="en-US"/>
          </a:p>
        </p:txBody>
      </p:sp>
    </p:spTree>
    <p:extLst>
      <p:ext uri="{BB962C8B-B14F-4D97-AF65-F5344CB8AC3E}">
        <p14:creationId xmlns:p14="http://schemas.microsoft.com/office/powerpoint/2010/main" val="240400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X direction</a:t>
            </a:r>
            <a:r>
              <a:rPr lang="en-US" baseline="0" dirty="0"/>
              <a:t> position</a:t>
            </a:r>
          </a:p>
          <a:p>
            <a:pPr marL="342900" indent="-342900">
              <a:buAutoNum type="arabicPeriod"/>
            </a:pPr>
            <a:r>
              <a:rPr lang="en-US" baseline="0" dirty="0"/>
              <a:t>Roll angle of the quadcopter</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31</a:t>
            </a:fld>
            <a:endParaRPr lang="en-US"/>
          </a:p>
        </p:txBody>
      </p:sp>
    </p:spTree>
    <p:extLst>
      <p:ext uri="{BB962C8B-B14F-4D97-AF65-F5344CB8AC3E}">
        <p14:creationId xmlns:p14="http://schemas.microsoft.com/office/powerpoint/2010/main" val="3382367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of experimental</a:t>
            </a:r>
            <a:r>
              <a:rPr lang="en-US" baseline="0" dirty="0"/>
              <a:t> altitude hold PID controller.  Takeoff is clearly shown. As you can see there are a lot of Oscillations. Which means there’s room for PID tuning. The sudden down falls are due to the weight of the quad. Explain the weight problem – full throttle should produce double weight.</a:t>
            </a:r>
          </a:p>
          <a:p>
            <a:endParaRPr lang="en-US" baseline="0" dirty="0"/>
          </a:p>
          <a:p>
            <a:r>
              <a:rPr lang="en-US" baseline="0" dirty="0"/>
              <a:t>Larger fonts </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32</a:t>
            </a:fld>
            <a:endParaRPr lang="en-US"/>
          </a:p>
        </p:txBody>
      </p:sp>
    </p:spTree>
    <p:extLst>
      <p:ext uri="{BB962C8B-B14F-4D97-AF65-F5344CB8AC3E}">
        <p14:creationId xmlns:p14="http://schemas.microsoft.com/office/powerpoint/2010/main" val="263519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points max</a:t>
            </a:r>
          </a:p>
          <a:p>
            <a:endParaRPr lang="en-US" dirty="0"/>
          </a:p>
          <a:p>
            <a:r>
              <a:rPr lang="en-US" dirty="0"/>
              <a:t>1. What</a:t>
            </a:r>
            <a:r>
              <a:rPr lang="en-US" baseline="0" dirty="0"/>
              <a:t> we did</a:t>
            </a:r>
          </a:p>
          <a:p>
            <a:r>
              <a:rPr lang="en-US" baseline="0" dirty="0"/>
              <a:t>2. Outcome</a:t>
            </a:r>
          </a:p>
          <a:p>
            <a:r>
              <a:rPr lang="en-US" dirty="0"/>
              <a:t>3. Accuracy of results</a:t>
            </a:r>
          </a:p>
          <a:p>
            <a:r>
              <a:rPr lang="en-US" dirty="0"/>
              <a:t>4. Limitations of the project</a:t>
            </a:r>
          </a:p>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38</a:t>
            </a:fld>
            <a:endParaRPr lang="en-US"/>
          </a:p>
        </p:txBody>
      </p:sp>
    </p:spTree>
    <p:extLst>
      <p:ext uri="{BB962C8B-B14F-4D97-AF65-F5344CB8AC3E}">
        <p14:creationId xmlns:p14="http://schemas.microsoft.com/office/powerpoint/2010/main" val="2365880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PD controller is used</a:t>
            </a:r>
            <a:r>
              <a:rPr lang="en-US" baseline="0" dirty="0"/>
              <a:t> to move the quadcopter in x direction. The set point is the X direction position in meters. The output of the PD controller is the angle which the quad should turn to move in x direction. This angle is then inserted to the roll PD controller.  The resultant force in x direction is inserted to the prismatic joint.</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42</a:t>
            </a:fld>
            <a:endParaRPr lang="en-US"/>
          </a:p>
        </p:txBody>
      </p:sp>
    </p:spTree>
    <p:extLst>
      <p:ext uri="{BB962C8B-B14F-4D97-AF65-F5344CB8AC3E}">
        <p14:creationId xmlns:p14="http://schemas.microsoft.com/office/powerpoint/2010/main" val="944336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Shows</a:t>
            </a:r>
            <a:r>
              <a:rPr lang="en-US" baseline="0" dirty="0"/>
              <a:t> </a:t>
            </a:r>
            <a:r>
              <a:rPr lang="en-US" dirty="0"/>
              <a:t>the 3</a:t>
            </a:r>
            <a:r>
              <a:rPr lang="en-US" baseline="0" dirty="0"/>
              <a:t>D model of the quadcopter implemented in Simulink. (b) shows the quadcopter on the mobile robot.</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43</a:t>
            </a:fld>
            <a:endParaRPr lang="en-US"/>
          </a:p>
        </p:txBody>
      </p:sp>
    </p:spTree>
    <p:extLst>
      <p:ext uri="{BB962C8B-B14F-4D97-AF65-F5344CB8AC3E}">
        <p14:creationId xmlns:p14="http://schemas.microsoft.com/office/powerpoint/2010/main" val="33379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simulation, all the revolute joints relevant to the motors are ideal,</a:t>
            </a:r>
            <a:r>
              <a:rPr lang="en-US" baseline="0" dirty="0"/>
              <a:t> which means there is no friction. So when some amount of torque is applied, the joint will accelerate. But in practical motors this doesn’t happen. So to replicate that, a P controller is used with each motor to keep them running at a constant angular velocity.  (a) shows how the p controller is implemented in simulation.  (b) shows the input and output parameters used with each motor in the simulation.</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44</a:t>
            </a:fld>
            <a:endParaRPr lang="en-US"/>
          </a:p>
        </p:txBody>
      </p:sp>
    </p:spTree>
    <p:extLst>
      <p:ext uri="{BB962C8B-B14F-4D97-AF65-F5344CB8AC3E}">
        <p14:creationId xmlns:p14="http://schemas.microsoft.com/office/powerpoint/2010/main" val="174529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Altitude</a:t>
            </a:r>
          </a:p>
          <a:p>
            <a:pPr marL="342900" indent="-342900">
              <a:buAutoNum type="arabicPeriod"/>
            </a:pPr>
            <a:r>
              <a:rPr lang="en-US" dirty="0"/>
              <a:t>X</a:t>
            </a:r>
            <a:r>
              <a:rPr lang="en-US" baseline="0" dirty="0"/>
              <a:t> direction position</a:t>
            </a:r>
          </a:p>
          <a:p>
            <a:pPr marL="342900" indent="-342900">
              <a:buAutoNum type="arabicPeriod"/>
            </a:pPr>
            <a:r>
              <a:rPr lang="en-US" baseline="0" dirty="0"/>
              <a:t>Roll angle</a:t>
            </a:r>
          </a:p>
          <a:p>
            <a:pPr marL="0" indent="0">
              <a:buNone/>
            </a:pPr>
            <a:endParaRPr lang="en-US" baseline="0" dirty="0"/>
          </a:p>
        </p:txBody>
      </p:sp>
      <p:sp>
        <p:nvSpPr>
          <p:cNvPr id="4" name="Slide Number Placeholder 3"/>
          <p:cNvSpPr>
            <a:spLocks noGrp="1"/>
          </p:cNvSpPr>
          <p:nvPr>
            <p:ph type="sldNum" sz="quarter" idx="10"/>
          </p:nvPr>
        </p:nvSpPr>
        <p:spPr/>
        <p:txBody>
          <a:bodyPr/>
          <a:lstStyle/>
          <a:p>
            <a:fld id="{3EBA5BD7-F043-4D1B-AA17-CD412FC534DE}" type="slidenum">
              <a:rPr lang="en-US" smtClean="0"/>
              <a:t>45</a:t>
            </a:fld>
            <a:endParaRPr lang="en-US"/>
          </a:p>
        </p:txBody>
      </p:sp>
    </p:spTree>
    <p:extLst>
      <p:ext uri="{BB962C8B-B14F-4D97-AF65-F5344CB8AC3E}">
        <p14:creationId xmlns:p14="http://schemas.microsoft.com/office/powerpoint/2010/main" val="168344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Animations of moving</a:t>
            </a:r>
          </a:p>
        </p:txBody>
      </p:sp>
      <p:sp>
        <p:nvSpPr>
          <p:cNvPr id="4" name="Slide Number Placeholder 3"/>
          <p:cNvSpPr>
            <a:spLocks noGrp="1"/>
          </p:cNvSpPr>
          <p:nvPr>
            <p:ph type="sldNum" sz="quarter" idx="10"/>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364254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Animations of moving</a:t>
            </a:r>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323775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frame</a:t>
            </a:r>
          </a:p>
          <a:p>
            <a:r>
              <a:rPr lang="en-US" dirty="0"/>
              <a:t>Bottom margin</a:t>
            </a:r>
          </a:p>
        </p:txBody>
      </p:sp>
      <p:sp>
        <p:nvSpPr>
          <p:cNvPr id="4" name="Slide Number Placeholder 3"/>
          <p:cNvSpPr>
            <a:spLocks noGrp="1"/>
          </p:cNvSpPr>
          <p:nvPr>
            <p:ph type="sldNum" sz="quarter" idx="10"/>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422427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9</a:t>
            </a:fld>
            <a:endParaRPr lang="en-US"/>
          </a:p>
        </p:txBody>
      </p:sp>
    </p:spTree>
    <p:extLst>
      <p:ext uri="{BB962C8B-B14F-4D97-AF65-F5344CB8AC3E}">
        <p14:creationId xmlns:p14="http://schemas.microsoft.com/office/powerpoint/2010/main" val="47587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57605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slide for motor layout.</a:t>
            </a:r>
          </a:p>
          <a:p>
            <a:endParaRPr lang="en-US" dirty="0"/>
          </a:p>
          <a:p>
            <a:r>
              <a:rPr lang="en-US" dirty="0"/>
              <a:t>Since</a:t>
            </a:r>
            <a:r>
              <a:rPr lang="en-US" baseline="0" dirty="0"/>
              <a:t> the actual simulation diagram is much larger, a simple block diagram is used to explain the simulation process.  (a) shows how to simulation is done in a simple block diagram. (b) shows the motor layout of a quad.  All the block are connected to a ground frame.  Then first a prismatic joint is connected to the ground frame, which allows the z axis movement of the quad. The altitude hold PD controller is implemented relevant to this joint. Next another prismatic joint is connected which allows the X axis movement of the quad.  The axis movement controller is implemented relevant to this joint. Next a revolute joint is used which allows the quad to turn around Y axis. The Roll PD controller is implemented relevant to this joint.  The quadcopter frame is then connected to the revolute joint.  Then all the motor are connected to the frame.</a:t>
            </a:r>
          </a:p>
          <a:p>
            <a:r>
              <a:rPr lang="en-US" baseline="0" dirty="0"/>
              <a:t>(b) Shows the motor layout which is how each motor is placed on the quad.</a:t>
            </a:r>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11</a:t>
            </a:fld>
            <a:endParaRPr lang="en-US"/>
          </a:p>
        </p:txBody>
      </p:sp>
    </p:spTree>
    <p:extLst>
      <p:ext uri="{BB962C8B-B14F-4D97-AF65-F5344CB8AC3E}">
        <p14:creationId xmlns:p14="http://schemas.microsoft.com/office/powerpoint/2010/main" val="1115737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12</a:t>
            </a:fld>
            <a:endParaRPr lang="en-US"/>
          </a:p>
        </p:txBody>
      </p:sp>
    </p:spTree>
    <p:extLst>
      <p:ext uri="{BB962C8B-B14F-4D97-AF65-F5344CB8AC3E}">
        <p14:creationId xmlns:p14="http://schemas.microsoft.com/office/powerpoint/2010/main" val="325730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8C4B1132-8D7A-4214-A1EC-227D645F30AE}" type="datetime1">
              <a:rPr lang="en-US" smtClean="0"/>
              <a:t>12/1/2016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85296C0-28B5-400A-B849-7C2788B239D9}" type="datetime1">
              <a:rPr lang="en-US" smtClean="0"/>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4335F86-CA1F-493C-930C-FF70AAF6D78D}" type="datetime1">
              <a:rPr lang="en-US" smtClean="0"/>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34914C0-6B96-4C24-96DB-85D87C411017}" type="datetime1">
              <a:rPr lang="en-US" smtClean="0"/>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1596A-16DE-4D23-9837-0857C1339BC3}" type="datetime1">
              <a:rPr lang="en-US" smtClean="0"/>
              <a:t>12/1/2016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0EB5879-B29D-45F4-897E-45F0C1B90962}" type="datetime1">
              <a:rPr lang="en-US" smtClean="0"/>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D2763387-1881-4F6E-9E33-293E3FF0EF9B}" type="datetime1">
              <a:rPr lang="en-US" smtClean="0"/>
              <a:t>12/1/2016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E1E61D2-77B4-442E-BBD1-FF801B0B7FD3}" type="datetime1">
              <a:rPr lang="en-US" smtClean="0"/>
              <a:t>12/1/2016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09915B-29DF-428B-A777-38CF3BCB84F9}" type="datetime1">
              <a:rPr lang="en-US" smtClean="0"/>
              <a:t>12/1/2016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A14F8F0-5063-48AA-BFC3-3F96755A1A5B}" type="datetime1">
              <a:rPr lang="en-US" smtClean="0"/>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0C3A0F20-3688-4E3E-A37E-79FE10EA7FD1}" type="datetime1">
              <a:rPr lang="en-US" smtClean="0"/>
              <a:t>12/1/2016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64A468A4-496F-4F5B-BCB3-A7DDB5F28F73}" type="datetime1">
              <a:rPr lang="en-US" smtClean="0"/>
              <a:t>12/1/2016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microsoft.com/office/2007/relationships/hdphoto" Target="../media/hdphoto3.wdp"/><Relationship Id="rId4" Type="http://schemas.openxmlformats.org/officeDocument/2006/relationships/image" Target="../media/image25.jpe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2119978"/>
            <a:ext cx="10820400" cy="1524000"/>
          </a:xfrm>
        </p:spPr>
        <p:txBody>
          <a:bodyPr>
            <a:normAutofit/>
          </a:bodyPr>
          <a:lstStyle/>
          <a:p>
            <a:pPr algn="ctr"/>
            <a:r>
              <a:rPr lang="en-US" sz="4400" dirty="0"/>
              <a:t>A Quadcopter with Autonomous Take-off and Landing on a Mobile Robot Platform</a:t>
            </a:r>
          </a:p>
        </p:txBody>
      </p:sp>
      <p:sp>
        <p:nvSpPr>
          <p:cNvPr id="5" name="Subtitle 4"/>
          <p:cNvSpPr>
            <a:spLocks noGrp="1"/>
          </p:cNvSpPr>
          <p:nvPr>
            <p:ph type="subTitle" idx="1"/>
          </p:nvPr>
        </p:nvSpPr>
        <p:spPr>
          <a:xfrm>
            <a:off x="7313612" y="4106734"/>
            <a:ext cx="3505199" cy="481252"/>
          </a:xfrm>
        </p:spPr>
        <p:txBody>
          <a:bodyPr>
            <a:normAutofit lnSpcReduction="10000"/>
          </a:bodyPr>
          <a:lstStyle/>
          <a:p>
            <a:pPr algn="ctr"/>
            <a:r>
              <a:rPr lang="en-US" dirty="0"/>
              <a:t>Final Evaluation</a:t>
            </a:r>
          </a:p>
        </p:txBody>
      </p:sp>
      <p:grpSp>
        <p:nvGrpSpPr>
          <p:cNvPr id="13" name="Group 12"/>
          <p:cNvGrpSpPr/>
          <p:nvPr/>
        </p:nvGrpSpPr>
        <p:grpSpPr>
          <a:xfrm>
            <a:off x="1065212" y="268606"/>
            <a:ext cx="2468880" cy="1371600"/>
            <a:chOff x="1065212" y="268606"/>
            <a:chExt cx="2468880" cy="1371600"/>
          </a:xfrm>
        </p:grpSpPr>
        <p:sp>
          <p:nvSpPr>
            <p:cNvPr id="6" name="Rectangle 5"/>
            <p:cNvSpPr/>
            <p:nvPr/>
          </p:nvSpPr>
          <p:spPr>
            <a:xfrm>
              <a:off x="1065212" y="268606"/>
              <a:ext cx="2468880" cy="1371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1717" y="375754"/>
              <a:ext cx="2215695" cy="1188720"/>
            </a:xfrm>
            <a:prstGeom prst="rect">
              <a:avLst/>
            </a:prstGeom>
          </p:spPr>
        </p:pic>
      </p:grpSp>
      <p:grpSp>
        <p:nvGrpSpPr>
          <p:cNvPr id="14" name="Group 13"/>
          <p:cNvGrpSpPr/>
          <p:nvPr/>
        </p:nvGrpSpPr>
        <p:grpSpPr>
          <a:xfrm>
            <a:off x="8685212" y="268606"/>
            <a:ext cx="3277448" cy="1371600"/>
            <a:chOff x="8228012" y="268606"/>
            <a:chExt cx="3277448" cy="1371600"/>
          </a:xfrm>
        </p:grpSpPr>
        <p:sp>
          <p:nvSpPr>
            <p:cNvPr id="9" name="Rectangle 8"/>
            <p:cNvSpPr/>
            <p:nvPr/>
          </p:nvSpPr>
          <p:spPr>
            <a:xfrm>
              <a:off x="8228012" y="268606"/>
              <a:ext cx="3277448"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212" y="360046"/>
              <a:ext cx="3108960" cy="1188720"/>
            </a:xfrm>
            <a:prstGeom prst="rect">
              <a:avLst/>
            </a:prstGeom>
          </p:spPr>
        </p:pic>
      </p:grpSp>
      <p:sp>
        <p:nvSpPr>
          <p:cNvPr id="11" name="Subtitle 2"/>
          <p:cNvSpPr txBox="1">
            <a:spLocks/>
          </p:cNvSpPr>
          <p:nvPr/>
        </p:nvSpPr>
        <p:spPr>
          <a:xfrm>
            <a:off x="1065212" y="4648200"/>
            <a:ext cx="6122073" cy="1333371"/>
          </a:xfrm>
          <a:prstGeom prst="rect">
            <a:avLst/>
          </a:prstGeom>
        </p:spPr>
        <p:txBody>
          <a:bodyPr vert="horz" lIns="121899" tIns="60949" rIns="121899" bIns="60949" rtlCol="0">
            <a:no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endParaRPr lang="en-US" sz="2000" cap="none" dirty="0"/>
          </a:p>
          <a:p>
            <a:r>
              <a:rPr lang="en-US" sz="2000" cap="none" dirty="0" err="1">
                <a:solidFill>
                  <a:schemeClr val="tx1"/>
                </a:solidFill>
              </a:rPr>
              <a:t>S.Mithun</a:t>
            </a:r>
            <a:r>
              <a:rPr lang="en-US" sz="2000" dirty="0">
                <a:solidFill>
                  <a:schemeClr val="tx1"/>
                </a:solidFill>
              </a:rPr>
              <a:t>			</a:t>
            </a:r>
            <a:r>
              <a:rPr lang="en-US" sz="2000" cap="none" dirty="0">
                <a:solidFill>
                  <a:schemeClr val="tx1"/>
                </a:solidFill>
              </a:rPr>
              <a:t>- EN13509682</a:t>
            </a:r>
          </a:p>
          <a:p>
            <a:r>
              <a:rPr lang="en-US" sz="2000" cap="none" dirty="0" err="1">
                <a:solidFill>
                  <a:schemeClr val="tx1"/>
                </a:solidFill>
              </a:rPr>
              <a:t>Rathnayake</a:t>
            </a:r>
            <a:r>
              <a:rPr lang="en-US" sz="2000" cap="none" dirty="0">
                <a:solidFill>
                  <a:schemeClr val="tx1"/>
                </a:solidFill>
              </a:rPr>
              <a:t> R.M.K.M	- EN13043360</a:t>
            </a:r>
          </a:p>
          <a:p>
            <a:r>
              <a:rPr lang="en-US" sz="2000" cap="none" dirty="0">
                <a:solidFill>
                  <a:schemeClr val="tx1"/>
                </a:solidFill>
              </a:rPr>
              <a:t>Sandaruwan B.A.S.		- EN13515522</a:t>
            </a:r>
          </a:p>
          <a:p>
            <a:endParaRPr lang="en-US" sz="2000" cap="none" dirty="0"/>
          </a:p>
          <a:p>
            <a:endParaRPr lang="en-US" sz="2000" cap="none" dirty="0"/>
          </a:p>
          <a:p>
            <a:endParaRPr lang="en-US" sz="2000" cap="none" dirty="0"/>
          </a:p>
        </p:txBody>
      </p:sp>
      <p:sp>
        <p:nvSpPr>
          <p:cNvPr id="12" name="Subtitle 2"/>
          <p:cNvSpPr txBox="1">
            <a:spLocks/>
          </p:cNvSpPr>
          <p:nvPr/>
        </p:nvSpPr>
        <p:spPr>
          <a:xfrm>
            <a:off x="1065212" y="4106734"/>
            <a:ext cx="4433567" cy="481252"/>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l"/>
            <a:r>
              <a:rPr lang="en-US" sz="2000" b="1" cap="none" dirty="0"/>
              <a:t>Supervised by:   Dr. </a:t>
            </a:r>
            <a:r>
              <a:rPr lang="en-US" sz="2000" b="1" cap="none" dirty="0" err="1"/>
              <a:t>Migara</a:t>
            </a:r>
            <a:r>
              <a:rPr lang="en-US" sz="2000" b="1" cap="none" dirty="0"/>
              <a:t> </a:t>
            </a:r>
            <a:r>
              <a:rPr lang="en-US" sz="2000" b="1" cap="none" dirty="0" err="1"/>
              <a:t>Liyanage</a:t>
            </a:r>
            <a:endParaRPr lang="en-US" sz="2000" b="1" cap="none" dirty="0"/>
          </a:p>
          <a:p>
            <a:pPr algn="l"/>
            <a:endParaRPr lang="en-US" sz="2000" b="1" cap="none" dirty="0"/>
          </a:p>
        </p:txBody>
      </p:sp>
      <p:sp>
        <p:nvSpPr>
          <p:cNvPr id="15" name="Slide Number Placeholder 14"/>
          <p:cNvSpPr>
            <a:spLocks noGrp="1"/>
          </p:cNvSpPr>
          <p:nvPr>
            <p:ph type="sldNum" sz="quarter" idx="12"/>
          </p:nvPr>
        </p:nvSpPr>
        <p:spPr/>
        <p:txBody>
          <a:bodyPr/>
          <a:lstStyle/>
          <a:p>
            <a:fld id="{C014DD1E-5D91-48A3-AD6D-45FBA980D106}" type="slidenum">
              <a:rPr lang="en-US" smtClean="0"/>
              <a:t>1</a:t>
            </a:fld>
            <a:endParaRPr lang="en-US"/>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0"/>
            <a:ext cx="10360501" cy="792163"/>
          </a:xfrm>
        </p:spPr>
        <p:txBody>
          <a:bodyPr/>
          <a:lstStyle/>
          <a:p>
            <a:r>
              <a:rPr lang="en-US" dirty="0"/>
              <a:t>Mathematical Model simulation Model</a:t>
            </a:r>
          </a:p>
        </p:txBody>
      </p:sp>
      <p:pic>
        <p:nvPicPr>
          <p:cNvPr id="5" name="Content Placeholder 4"/>
          <p:cNvPicPr>
            <a:picLocks noGrp="1" noChangeAspect="1"/>
          </p:cNvPicPr>
          <p:nvPr>
            <p:ph idx="1"/>
          </p:nvPr>
        </p:nvPicPr>
        <p:blipFill>
          <a:blip r:embed="rId3"/>
          <a:stretch>
            <a:fillRect/>
          </a:stretch>
        </p:blipFill>
        <p:spPr>
          <a:xfrm>
            <a:off x="1065212" y="991321"/>
            <a:ext cx="5806039" cy="5121539"/>
          </a:xfrm>
          <a:prstGeom prst="rect">
            <a:avLst/>
          </a:prstGeom>
        </p:spPr>
      </p:pic>
      <p:sp>
        <p:nvSpPr>
          <p:cNvPr id="4" name="Slide Number Placeholder 3"/>
          <p:cNvSpPr>
            <a:spLocks noGrp="1"/>
          </p:cNvSpPr>
          <p:nvPr>
            <p:ph type="sldNum" sz="quarter" idx="12"/>
          </p:nvPr>
        </p:nvSpPr>
        <p:spPr/>
        <p:txBody>
          <a:bodyPr/>
          <a:lstStyle/>
          <a:p>
            <a:fld id="{C014DD1E-5D91-48A3-AD6D-45FBA980D106}" type="slidenum">
              <a:rPr lang="en-US" smtClean="0"/>
              <a:t>10</a:t>
            </a:fld>
            <a:endParaRPr lang="en-US"/>
          </a:p>
        </p:txBody>
      </p:sp>
      <p:graphicFrame>
        <p:nvGraphicFramePr>
          <p:cNvPr id="6" name="Table 5"/>
          <p:cNvGraphicFramePr>
            <a:graphicFrameLocks noGrp="1"/>
          </p:cNvGraphicFramePr>
          <p:nvPr>
            <p:extLst/>
          </p:nvPr>
        </p:nvGraphicFramePr>
        <p:xfrm>
          <a:off x="6932612" y="2514600"/>
          <a:ext cx="4767898" cy="1645920"/>
        </p:xfrm>
        <a:graphic>
          <a:graphicData uri="http://schemas.openxmlformats.org/drawingml/2006/table">
            <a:tbl>
              <a:tblPr firstRow="1" firstCol="1" bandRow="1">
                <a:tableStyleId>{5C22544A-7EE6-4342-B048-85BDC9FD1C3A}</a:tableStyleId>
              </a:tblPr>
              <a:tblGrid>
                <a:gridCol w="2383685">
                  <a:extLst>
                    <a:ext uri="{9D8B030D-6E8A-4147-A177-3AD203B41FA5}">
                      <a16:colId xmlns:a16="http://schemas.microsoft.com/office/drawing/2014/main" val="20000"/>
                    </a:ext>
                  </a:extLst>
                </a:gridCol>
                <a:gridCol w="2384213">
                  <a:extLst>
                    <a:ext uri="{9D8B030D-6E8A-4147-A177-3AD203B41FA5}">
                      <a16:colId xmlns:a16="http://schemas.microsoft.com/office/drawing/2014/main" val="20001"/>
                    </a:ext>
                  </a:extLst>
                </a:gridCol>
              </a:tblGrid>
              <a:tr h="411480">
                <a:tc>
                  <a:txBody>
                    <a:bodyPr/>
                    <a:lstStyle/>
                    <a:p>
                      <a:pPr marL="0" marR="0" algn="ctr">
                        <a:lnSpc>
                          <a:spcPct val="150000"/>
                        </a:lnSpc>
                        <a:spcBef>
                          <a:spcPts val="0"/>
                        </a:spcBef>
                        <a:spcAft>
                          <a:spcPts val="0"/>
                        </a:spcAft>
                      </a:pPr>
                      <a:r>
                        <a:rPr lang="en-US" sz="1800">
                          <a:effectLst/>
                        </a:rPr>
                        <a:t>Controller parameter</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Values</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0"/>
                  </a:ext>
                </a:extLst>
              </a:tr>
              <a:tr h="411480">
                <a:tc>
                  <a:txBody>
                    <a:bodyPr/>
                    <a:lstStyle/>
                    <a:p>
                      <a:pPr marL="0" marR="0" algn="ctr">
                        <a:lnSpc>
                          <a:spcPct val="150000"/>
                        </a:lnSpc>
                        <a:spcBef>
                          <a:spcPts val="0"/>
                        </a:spcBef>
                        <a:spcAft>
                          <a:spcPts val="0"/>
                        </a:spcAft>
                      </a:pPr>
                      <a:r>
                        <a:rPr lang="en-US" sz="1800">
                          <a:effectLst/>
                        </a:rPr>
                        <a:t>P</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8.2</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1"/>
                  </a:ext>
                </a:extLst>
              </a:tr>
              <a:tr h="411480">
                <a:tc>
                  <a:txBody>
                    <a:bodyPr/>
                    <a:lstStyle/>
                    <a:p>
                      <a:pPr marL="0" marR="0" algn="ctr">
                        <a:lnSpc>
                          <a:spcPct val="150000"/>
                        </a:lnSpc>
                        <a:spcBef>
                          <a:spcPts val="0"/>
                        </a:spcBef>
                        <a:spcAft>
                          <a:spcPts val="0"/>
                        </a:spcAft>
                      </a:pPr>
                      <a:r>
                        <a:rPr lang="en-US" sz="1800">
                          <a:effectLst/>
                        </a:rPr>
                        <a:t>I</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10</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2"/>
                  </a:ext>
                </a:extLst>
              </a:tr>
              <a:tr h="411480">
                <a:tc>
                  <a:txBody>
                    <a:bodyPr/>
                    <a:lstStyle/>
                    <a:p>
                      <a:pPr marL="0" marR="0" algn="ctr">
                        <a:lnSpc>
                          <a:spcPct val="150000"/>
                        </a:lnSpc>
                        <a:spcBef>
                          <a:spcPts val="0"/>
                        </a:spcBef>
                        <a:spcAft>
                          <a:spcPts val="0"/>
                        </a:spcAft>
                      </a:pPr>
                      <a:r>
                        <a:rPr lang="en-US" sz="1800">
                          <a:effectLst/>
                        </a:rPr>
                        <a:t>D</a:t>
                      </a:r>
                      <a:endParaRPr lang="en-US" sz="1800">
                        <a:solidFill>
                          <a:srgbClr val="0D0D0D"/>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8.0</a:t>
                      </a:r>
                      <a:endParaRPr lang="en-US" sz="1800" dirty="0">
                        <a:solidFill>
                          <a:srgbClr val="0D0D0D"/>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003"/>
                  </a:ext>
                </a:extLst>
              </a:tr>
            </a:tbl>
          </a:graphicData>
        </a:graphic>
      </p:graphicFrame>
      <p:sp>
        <p:nvSpPr>
          <p:cNvPr id="7" name="Rectangle 6"/>
          <p:cNvSpPr/>
          <p:nvPr/>
        </p:nvSpPr>
        <p:spPr>
          <a:xfrm>
            <a:off x="1114610" y="6204628"/>
            <a:ext cx="6402650" cy="461665"/>
          </a:xfrm>
          <a:prstGeom prst="rect">
            <a:avLst/>
          </a:prstGeom>
        </p:spPr>
        <p:txBody>
          <a:bodyPr wrap="none">
            <a:spAutoFit/>
          </a:bodyPr>
          <a:lstStyle/>
          <a:p>
            <a:r>
              <a:rPr lang="en-US" dirty="0"/>
              <a:t>Figure 4. (a) Mathematical Quadcopter simulation</a:t>
            </a:r>
          </a:p>
        </p:txBody>
      </p:sp>
      <p:sp>
        <p:nvSpPr>
          <p:cNvPr id="8" name="Rectangle 7"/>
          <p:cNvSpPr/>
          <p:nvPr/>
        </p:nvSpPr>
        <p:spPr>
          <a:xfrm>
            <a:off x="7847012" y="4191000"/>
            <a:ext cx="3029484" cy="461665"/>
          </a:xfrm>
          <a:prstGeom prst="rect">
            <a:avLst/>
          </a:prstGeom>
        </p:spPr>
        <p:txBody>
          <a:bodyPr wrap="none">
            <a:spAutoFit/>
          </a:bodyPr>
          <a:lstStyle/>
          <a:p>
            <a:r>
              <a:rPr lang="en-US" dirty="0"/>
              <a:t>Figure 4. (b) PID values</a:t>
            </a:r>
          </a:p>
        </p:txBody>
      </p:sp>
    </p:spTree>
    <p:extLst>
      <p:ext uri="{BB962C8B-B14F-4D97-AF65-F5344CB8AC3E}">
        <p14:creationId xmlns:p14="http://schemas.microsoft.com/office/powerpoint/2010/main" val="28969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simulation using Simulink</a:t>
            </a:r>
          </a:p>
        </p:txBody>
      </p:sp>
      <p:sp>
        <p:nvSpPr>
          <p:cNvPr id="4" name="Slide Number Placeholder 3"/>
          <p:cNvSpPr>
            <a:spLocks noGrp="1"/>
          </p:cNvSpPr>
          <p:nvPr>
            <p:ph type="sldNum" sz="quarter" idx="12"/>
          </p:nvPr>
        </p:nvSpPr>
        <p:spPr/>
        <p:txBody>
          <a:bodyPr/>
          <a:lstStyle/>
          <a:p>
            <a:fld id="{C014DD1E-5D91-48A3-AD6D-45FBA980D106}" type="slidenum">
              <a:rPr lang="en-US" smtClean="0"/>
              <a:t>11</a:t>
            </a:fld>
            <a:endParaRPr lang="en-US"/>
          </a:p>
        </p:txBody>
      </p:sp>
      <p:sp>
        <p:nvSpPr>
          <p:cNvPr id="9" name="TextBox 8"/>
          <p:cNvSpPr txBox="1"/>
          <p:nvPr/>
        </p:nvSpPr>
        <p:spPr>
          <a:xfrm>
            <a:off x="2177064" y="5446638"/>
            <a:ext cx="7924800" cy="400110"/>
          </a:xfrm>
          <a:prstGeom prst="rect">
            <a:avLst/>
          </a:prstGeom>
          <a:noFill/>
        </p:spPr>
        <p:txBody>
          <a:bodyPr wrap="square" rtlCol="0">
            <a:spAutoFit/>
          </a:bodyPr>
          <a:lstStyle/>
          <a:p>
            <a:pPr algn="ctr"/>
            <a:r>
              <a:rPr lang="en-US" sz="2000" dirty="0"/>
              <a:t>Figure 6. Block diagram of the full system simulation</a:t>
            </a:r>
          </a:p>
        </p:txBody>
      </p:sp>
      <p:sp>
        <p:nvSpPr>
          <p:cNvPr id="3" name="Rectangle 2"/>
          <p:cNvSpPr/>
          <p:nvPr/>
        </p:nvSpPr>
        <p:spPr>
          <a:xfrm>
            <a:off x="850516" y="1941484"/>
            <a:ext cx="10515600" cy="339566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80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2916" y="2060545"/>
            <a:ext cx="10273096" cy="3046730"/>
          </a:xfrm>
        </p:spPr>
      </p:pic>
    </p:spTree>
    <p:extLst>
      <p:ext uri="{BB962C8B-B14F-4D97-AF65-F5344CB8AC3E}">
        <p14:creationId xmlns:p14="http://schemas.microsoft.com/office/powerpoint/2010/main" val="29127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simulation using Simulink</a:t>
            </a:r>
          </a:p>
        </p:txBody>
      </p:sp>
      <p:sp>
        <p:nvSpPr>
          <p:cNvPr id="4" name="Slide Number Placeholder 3"/>
          <p:cNvSpPr>
            <a:spLocks noGrp="1"/>
          </p:cNvSpPr>
          <p:nvPr>
            <p:ph type="sldNum" sz="quarter" idx="12"/>
          </p:nvPr>
        </p:nvSpPr>
        <p:spPr/>
        <p:txBody>
          <a:bodyPr/>
          <a:lstStyle/>
          <a:p>
            <a:fld id="{C014DD1E-5D91-48A3-AD6D-45FBA980D106}" type="slidenum">
              <a:rPr lang="en-US" smtClean="0"/>
              <a:t>12</a:t>
            </a:fld>
            <a:endParaRPr lang="en-US"/>
          </a:p>
        </p:txBody>
      </p:sp>
      <p:pic>
        <p:nvPicPr>
          <p:cNvPr id="6" name="Picture 5"/>
          <p:cNvPicPr>
            <a:picLocks noChangeAspect="1"/>
          </p:cNvPicPr>
          <p:nvPr/>
        </p:nvPicPr>
        <p:blipFill>
          <a:blip r:embed="rId3"/>
          <a:stretch>
            <a:fillRect/>
          </a:stretch>
        </p:blipFill>
        <p:spPr>
          <a:xfrm>
            <a:off x="6094412" y="2033572"/>
            <a:ext cx="2867214" cy="2743200"/>
          </a:xfrm>
          <a:prstGeom prst="rect">
            <a:avLst/>
          </a:prstGeom>
        </p:spPr>
      </p:pic>
      <p:sp>
        <p:nvSpPr>
          <p:cNvPr id="7" name="TextBox 6"/>
          <p:cNvSpPr txBox="1"/>
          <p:nvPr/>
        </p:nvSpPr>
        <p:spPr>
          <a:xfrm>
            <a:off x="3443901" y="4844203"/>
            <a:ext cx="762000" cy="400110"/>
          </a:xfrm>
          <a:prstGeom prst="rect">
            <a:avLst/>
          </a:prstGeom>
          <a:noFill/>
        </p:spPr>
        <p:txBody>
          <a:bodyPr wrap="square" rtlCol="0">
            <a:spAutoFit/>
          </a:bodyPr>
          <a:lstStyle/>
          <a:p>
            <a:pPr algn="ctr"/>
            <a:r>
              <a:rPr lang="en-US" sz="2000" dirty="0"/>
              <a:t>(a)</a:t>
            </a:r>
          </a:p>
        </p:txBody>
      </p:sp>
      <p:sp>
        <p:nvSpPr>
          <p:cNvPr id="8" name="TextBox 7"/>
          <p:cNvSpPr txBox="1"/>
          <p:nvPr/>
        </p:nvSpPr>
        <p:spPr>
          <a:xfrm>
            <a:off x="7147019" y="4848557"/>
            <a:ext cx="762000" cy="400110"/>
          </a:xfrm>
          <a:prstGeom prst="rect">
            <a:avLst/>
          </a:prstGeom>
          <a:noFill/>
        </p:spPr>
        <p:txBody>
          <a:bodyPr wrap="square" rtlCol="0">
            <a:spAutoFit/>
          </a:bodyPr>
          <a:lstStyle/>
          <a:p>
            <a:pPr algn="ctr"/>
            <a:r>
              <a:rPr lang="en-US" sz="2000" dirty="0"/>
              <a:t>(b)</a:t>
            </a:r>
          </a:p>
        </p:txBody>
      </p:sp>
      <p:sp>
        <p:nvSpPr>
          <p:cNvPr id="9" name="TextBox 8"/>
          <p:cNvSpPr txBox="1"/>
          <p:nvPr/>
        </p:nvSpPr>
        <p:spPr>
          <a:xfrm>
            <a:off x="1674812" y="5298196"/>
            <a:ext cx="7924800" cy="400110"/>
          </a:xfrm>
          <a:prstGeom prst="rect">
            <a:avLst/>
          </a:prstGeom>
          <a:noFill/>
        </p:spPr>
        <p:txBody>
          <a:bodyPr wrap="square" rtlCol="0">
            <a:spAutoFit/>
          </a:bodyPr>
          <a:lstStyle/>
          <a:p>
            <a:pPr algn="ctr"/>
            <a:r>
              <a:rPr lang="en-US" sz="2000" dirty="0"/>
              <a:t>Figure 8. (a) Inputs and Output of each motor (b) motor layout</a:t>
            </a:r>
          </a:p>
        </p:txBody>
      </p:sp>
      <p:pic>
        <p:nvPicPr>
          <p:cNvPr id="10" name="Content Placeholder 9"/>
          <p:cNvPicPr>
            <a:picLocks noGrp="1" noChangeAspect="1"/>
          </p:cNvPicPr>
          <p:nvPr>
            <p:ph idx="1"/>
          </p:nvPr>
        </p:nvPicPr>
        <p:blipFill rotWithShape="1">
          <a:blip r:embed="rId4">
            <a:extLst>
              <a:ext uri="{28A0092B-C50C-407E-A947-70E740481C1C}">
                <a14:useLocalDpi xmlns:a14="http://schemas.microsoft.com/office/drawing/2010/main" val="0"/>
              </a:ext>
            </a:extLst>
          </a:blip>
          <a:srcRect l="24214" t="46672" r="24215"/>
          <a:stretch/>
        </p:blipFill>
        <p:spPr>
          <a:xfrm>
            <a:off x="2284412" y="2033572"/>
            <a:ext cx="3080978" cy="2743200"/>
          </a:xfrm>
          <a:prstGeom prst="rect">
            <a:avLst/>
          </a:prstGeom>
        </p:spPr>
      </p:pic>
    </p:spTree>
    <p:extLst>
      <p:ext uri="{BB962C8B-B14F-4D97-AF65-F5344CB8AC3E}">
        <p14:creationId xmlns:p14="http://schemas.microsoft.com/office/powerpoint/2010/main" val="274349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Altitude hold PID controller simulation</a:t>
            </a:r>
          </a:p>
        </p:txBody>
      </p:sp>
      <p:sp>
        <p:nvSpPr>
          <p:cNvPr id="4" name="Slide Number Placeholder 3"/>
          <p:cNvSpPr>
            <a:spLocks noGrp="1"/>
          </p:cNvSpPr>
          <p:nvPr>
            <p:ph type="sldNum" sz="quarter" idx="12"/>
          </p:nvPr>
        </p:nvSpPr>
        <p:spPr/>
        <p:txBody>
          <a:bodyPr/>
          <a:lstStyle/>
          <a:p>
            <a:fld id="{C014DD1E-5D91-48A3-AD6D-45FBA980D106}" type="slidenum">
              <a:rPr lang="en-US" smtClean="0"/>
              <a:t>13</a:t>
            </a:fld>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4412" y="1676400"/>
            <a:ext cx="6995357" cy="3990640"/>
          </a:xfrm>
        </p:spPr>
      </p:pic>
      <p:sp>
        <p:nvSpPr>
          <p:cNvPr id="5" name="TextBox 4"/>
          <p:cNvSpPr txBox="1"/>
          <p:nvPr/>
        </p:nvSpPr>
        <p:spPr>
          <a:xfrm>
            <a:off x="1674812" y="5844840"/>
            <a:ext cx="7924800" cy="400110"/>
          </a:xfrm>
          <a:prstGeom prst="rect">
            <a:avLst/>
          </a:prstGeom>
          <a:noFill/>
        </p:spPr>
        <p:txBody>
          <a:bodyPr wrap="square" rtlCol="0">
            <a:spAutoFit/>
          </a:bodyPr>
          <a:lstStyle/>
          <a:p>
            <a:pPr algn="ctr"/>
            <a:r>
              <a:rPr lang="en-US" sz="2000" dirty="0"/>
              <a:t>Figure 9. Altitude hold PID controller block diagram</a:t>
            </a:r>
          </a:p>
        </p:txBody>
      </p:sp>
    </p:spTree>
    <p:extLst>
      <p:ext uri="{BB962C8B-B14F-4D97-AF65-F5344CB8AC3E}">
        <p14:creationId xmlns:p14="http://schemas.microsoft.com/office/powerpoint/2010/main" val="17291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Axis movement &amp; Roll PD controller simulation</a:t>
            </a:r>
          </a:p>
        </p:txBody>
      </p:sp>
      <p:sp>
        <p:nvSpPr>
          <p:cNvPr id="4" name="Slide Number Placeholder 3"/>
          <p:cNvSpPr>
            <a:spLocks noGrp="1"/>
          </p:cNvSpPr>
          <p:nvPr>
            <p:ph type="sldNum" sz="quarter" idx="12"/>
          </p:nvPr>
        </p:nvSpPr>
        <p:spPr/>
        <p:txBody>
          <a:bodyPr/>
          <a:lstStyle/>
          <a:p>
            <a:fld id="{C014DD1E-5D91-48A3-AD6D-45FBA980D106}" type="slidenum">
              <a:rPr lang="en-US" smtClean="0"/>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212" y="2200693"/>
            <a:ext cx="5782491" cy="2743199"/>
          </a:xfrm>
          <a:prstGeom prst="rect">
            <a:avLst/>
          </a:prstGeom>
        </p:spPr>
      </p:pic>
      <p:sp>
        <p:nvSpPr>
          <p:cNvPr id="6" name="TextBox 5"/>
          <p:cNvSpPr txBox="1"/>
          <p:nvPr/>
        </p:nvSpPr>
        <p:spPr>
          <a:xfrm>
            <a:off x="2436733" y="5645985"/>
            <a:ext cx="7924800" cy="400110"/>
          </a:xfrm>
          <a:prstGeom prst="rect">
            <a:avLst/>
          </a:prstGeom>
          <a:noFill/>
        </p:spPr>
        <p:txBody>
          <a:bodyPr wrap="square" rtlCol="0">
            <a:spAutoFit/>
          </a:bodyPr>
          <a:lstStyle/>
          <a:p>
            <a:pPr algn="ctr"/>
            <a:r>
              <a:rPr lang="en-US" sz="2000" dirty="0"/>
              <a:t>Figure 10. (a) Axis movement controller (b) Roll PD controller </a:t>
            </a:r>
          </a:p>
        </p:txBody>
      </p:sp>
      <p:sp>
        <p:nvSpPr>
          <p:cNvPr id="9" name="TextBox 8"/>
          <p:cNvSpPr txBox="1"/>
          <p:nvPr/>
        </p:nvSpPr>
        <p:spPr>
          <a:xfrm>
            <a:off x="2589212" y="5207819"/>
            <a:ext cx="762000" cy="400110"/>
          </a:xfrm>
          <a:prstGeom prst="rect">
            <a:avLst/>
          </a:prstGeom>
          <a:noFill/>
        </p:spPr>
        <p:txBody>
          <a:bodyPr wrap="square" rtlCol="0">
            <a:spAutoFit/>
          </a:bodyPr>
          <a:lstStyle/>
          <a:p>
            <a:pPr algn="ctr"/>
            <a:r>
              <a:rPr lang="en-US" sz="2000" dirty="0"/>
              <a:t>(a)</a:t>
            </a:r>
          </a:p>
        </p:txBody>
      </p:sp>
      <p:sp>
        <p:nvSpPr>
          <p:cNvPr id="10" name="TextBox 9"/>
          <p:cNvSpPr txBox="1"/>
          <p:nvPr/>
        </p:nvSpPr>
        <p:spPr>
          <a:xfrm>
            <a:off x="8711338" y="5207819"/>
            <a:ext cx="762000" cy="400110"/>
          </a:xfrm>
          <a:prstGeom prst="rect">
            <a:avLst/>
          </a:prstGeom>
          <a:noFill/>
        </p:spPr>
        <p:txBody>
          <a:bodyPr wrap="square" rtlCol="0">
            <a:spAutoFit/>
          </a:bodyPr>
          <a:lstStyle/>
          <a:p>
            <a:pPr algn="ctr"/>
            <a:r>
              <a:rPr lang="en-US" sz="2000" dirty="0"/>
              <a:t>(b)</a:t>
            </a:r>
          </a:p>
        </p:txBody>
      </p:sp>
      <p:pic>
        <p:nvPicPr>
          <p:cNvPr id="11"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l="18174" r="16658" b="51050"/>
          <a:stretch/>
        </p:blipFill>
        <p:spPr>
          <a:xfrm>
            <a:off x="608012" y="1714071"/>
            <a:ext cx="5212081" cy="3474720"/>
          </a:xfrm>
        </p:spPr>
      </p:pic>
    </p:spTree>
    <p:extLst>
      <p:ext uri="{BB962C8B-B14F-4D97-AF65-F5344CB8AC3E}">
        <p14:creationId xmlns:p14="http://schemas.microsoft.com/office/powerpoint/2010/main" val="194737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system implementation</a:t>
            </a:r>
          </a:p>
        </p:txBody>
      </p:sp>
      <p:sp>
        <p:nvSpPr>
          <p:cNvPr id="4" name="Slide Number Placeholder 3"/>
          <p:cNvSpPr>
            <a:spLocks noGrp="1"/>
          </p:cNvSpPr>
          <p:nvPr>
            <p:ph type="sldNum" sz="quarter" idx="12"/>
          </p:nvPr>
        </p:nvSpPr>
        <p:spPr/>
        <p:txBody>
          <a:bodyPr/>
          <a:lstStyle/>
          <a:p>
            <a:fld id="{C014DD1E-5D91-48A3-AD6D-45FBA980D106}" type="slidenum">
              <a:rPr lang="en-US" smtClean="0"/>
              <a:t>15</a:t>
            </a:fld>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51212" y="1487948"/>
            <a:ext cx="6095842" cy="4478946"/>
          </a:xfrm>
        </p:spPr>
      </p:pic>
      <p:sp>
        <p:nvSpPr>
          <p:cNvPr id="10" name="TextBox 9"/>
          <p:cNvSpPr txBox="1"/>
          <p:nvPr/>
        </p:nvSpPr>
        <p:spPr>
          <a:xfrm>
            <a:off x="2436733" y="5966894"/>
            <a:ext cx="7924800" cy="400110"/>
          </a:xfrm>
          <a:prstGeom prst="rect">
            <a:avLst/>
          </a:prstGeom>
          <a:noFill/>
        </p:spPr>
        <p:txBody>
          <a:bodyPr wrap="square" rtlCol="0">
            <a:spAutoFit/>
          </a:bodyPr>
          <a:lstStyle/>
          <a:p>
            <a:pPr algn="ctr"/>
            <a:r>
              <a:rPr lang="en-US" sz="2000" dirty="0"/>
              <a:t>Figure 12. Experimental quadcopter system</a:t>
            </a:r>
          </a:p>
        </p:txBody>
      </p:sp>
    </p:spTree>
    <p:extLst>
      <p:ext uri="{BB962C8B-B14F-4D97-AF65-F5344CB8AC3E}">
        <p14:creationId xmlns:p14="http://schemas.microsoft.com/office/powerpoint/2010/main" val="213324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system implementation</a:t>
            </a:r>
          </a:p>
        </p:txBody>
      </p:sp>
      <p:sp>
        <p:nvSpPr>
          <p:cNvPr id="4" name="Slide Number Placeholder 3"/>
          <p:cNvSpPr>
            <a:spLocks noGrp="1"/>
          </p:cNvSpPr>
          <p:nvPr>
            <p:ph type="sldNum" sz="quarter" idx="12"/>
          </p:nvPr>
        </p:nvSpPr>
        <p:spPr/>
        <p:txBody>
          <a:bodyPr/>
          <a:lstStyle/>
          <a:p>
            <a:fld id="{C014DD1E-5D91-48A3-AD6D-45FBA980D106}" type="slidenum">
              <a:rPr lang="en-US" smtClean="0"/>
              <a:t>16</a:t>
            </a:fld>
            <a:endParaRPr lang="en-US"/>
          </a:p>
        </p:txBody>
      </p:sp>
      <p:sp>
        <p:nvSpPr>
          <p:cNvPr id="10" name="TextBox 9"/>
          <p:cNvSpPr txBox="1"/>
          <p:nvPr/>
        </p:nvSpPr>
        <p:spPr>
          <a:xfrm>
            <a:off x="2055653" y="5932746"/>
            <a:ext cx="8686960" cy="400110"/>
          </a:xfrm>
          <a:prstGeom prst="rect">
            <a:avLst/>
          </a:prstGeom>
          <a:noFill/>
        </p:spPr>
        <p:txBody>
          <a:bodyPr wrap="square" rtlCol="0">
            <a:spAutoFit/>
          </a:bodyPr>
          <a:lstStyle/>
          <a:p>
            <a:pPr algn="ctr"/>
            <a:r>
              <a:rPr lang="en-US" sz="2000" dirty="0"/>
              <a:t>Figure 13. Experimental quadcopter system implementation block diagram</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6036" y="1533236"/>
            <a:ext cx="8106194" cy="4364874"/>
          </a:xfrm>
        </p:spPr>
      </p:pic>
    </p:spTree>
    <p:extLst>
      <p:ext uri="{BB962C8B-B14F-4D97-AF65-F5344CB8AC3E}">
        <p14:creationId xmlns:p14="http://schemas.microsoft.com/office/powerpoint/2010/main" val="385231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639763"/>
          </a:xfrm>
        </p:spPr>
        <p:txBody>
          <a:bodyPr/>
          <a:lstStyle/>
          <a:p>
            <a:r>
              <a:rPr lang="en-US" dirty="0"/>
              <a:t>Autonomous takeoff procedure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87011" y="944217"/>
            <a:ext cx="7024241" cy="5212080"/>
          </a:xfrm>
        </p:spPr>
      </p:pic>
      <p:sp>
        <p:nvSpPr>
          <p:cNvPr id="4" name="Slide Number Placeholder 3"/>
          <p:cNvSpPr>
            <a:spLocks noGrp="1"/>
          </p:cNvSpPr>
          <p:nvPr>
            <p:ph type="sldNum" sz="quarter" idx="12"/>
          </p:nvPr>
        </p:nvSpPr>
        <p:spPr/>
        <p:txBody>
          <a:bodyPr/>
          <a:lstStyle/>
          <a:p>
            <a:fld id="{C014DD1E-5D91-48A3-AD6D-45FBA980D106}" type="slidenum">
              <a:rPr lang="en-US" smtClean="0"/>
              <a:t>17</a:t>
            </a:fld>
            <a:endParaRPr lang="en-US"/>
          </a:p>
        </p:txBody>
      </p:sp>
      <p:sp>
        <p:nvSpPr>
          <p:cNvPr id="6" name="TextBox 5"/>
          <p:cNvSpPr txBox="1"/>
          <p:nvPr/>
        </p:nvSpPr>
        <p:spPr>
          <a:xfrm>
            <a:off x="4523661" y="6156297"/>
            <a:ext cx="3750942" cy="400110"/>
          </a:xfrm>
          <a:prstGeom prst="rect">
            <a:avLst/>
          </a:prstGeom>
          <a:noFill/>
        </p:spPr>
        <p:txBody>
          <a:bodyPr wrap="square" rtlCol="0">
            <a:spAutoFit/>
          </a:bodyPr>
          <a:lstStyle/>
          <a:p>
            <a:pPr algn="ctr"/>
            <a:r>
              <a:rPr lang="en-US" sz="2000" dirty="0"/>
              <a:t>Figure 14. Takeoff procedure</a:t>
            </a:r>
          </a:p>
        </p:txBody>
      </p:sp>
    </p:spTree>
    <p:extLst>
      <p:ext uri="{BB962C8B-B14F-4D97-AF65-F5344CB8AC3E}">
        <p14:creationId xmlns:p14="http://schemas.microsoft.com/office/powerpoint/2010/main" val="4811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639763"/>
          </a:xfrm>
        </p:spPr>
        <p:txBody>
          <a:bodyPr/>
          <a:lstStyle/>
          <a:p>
            <a:r>
              <a:rPr lang="en-US" dirty="0"/>
              <a:t>Altitude Hold PID controller</a:t>
            </a:r>
          </a:p>
        </p:txBody>
      </p:sp>
      <p:sp>
        <p:nvSpPr>
          <p:cNvPr id="4" name="Slide Number Placeholder 3"/>
          <p:cNvSpPr>
            <a:spLocks noGrp="1"/>
          </p:cNvSpPr>
          <p:nvPr>
            <p:ph type="sldNum" sz="quarter" idx="12"/>
          </p:nvPr>
        </p:nvSpPr>
        <p:spPr/>
        <p:txBody>
          <a:bodyPr/>
          <a:lstStyle/>
          <a:p>
            <a:fld id="{C014DD1E-5D91-48A3-AD6D-45FBA980D106}" type="slidenum">
              <a:rPr lang="en-US" smtClean="0"/>
              <a:t>18</a:t>
            </a:fld>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5212" y="1564996"/>
            <a:ext cx="10360025" cy="3700009"/>
          </a:xfrm>
        </p:spPr>
      </p:pic>
      <p:sp>
        <p:nvSpPr>
          <p:cNvPr id="5" name="TextBox 4"/>
          <p:cNvSpPr txBox="1"/>
          <p:nvPr/>
        </p:nvSpPr>
        <p:spPr>
          <a:xfrm>
            <a:off x="2970133" y="5457012"/>
            <a:ext cx="6858000" cy="400110"/>
          </a:xfrm>
          <a:prstGeom prst="rect">
            <a:avLst/>
          </a:prstGeom>
          <a:noFill/>
        </p:spPr>
        <p:txBody>
          <a:bodyPr wrap="square" rtlCol="0">
            <a:spAutoFit/>
          </a:bodyPr>
          <a:lstStyle/>
          <a:p>
            <a:pPr algn="ctr"/>
            <a:r>
              <a:rPr lang="en-US" sz="2000" dirty="0"/>
              <a:t>Figure 15. Altitude hold PID controller block diagram</a:t>
            </a:r>
          </a:p>
        </p:txBody>
      </p:sp>
    </p:spTree>
    <p:extLst>
      <p:ext uri="{BB962C8B-B14F-4D97-AF65-F5344CB8AC3E}">
        <p14:creationId xmlns:p14="http://schemas.microsoft.com/office/powerpoint/2010/main" val="11975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639763"/>
          </a:xfrm>
        </p:spPr>
        <p:txBody>
          <a:bodyPr/>
          <a:lstStyle/>
          <a:p>
            <a:r>
              <a:rPr lang="en-US" dirty="0"/>
              <a:t>Autonomous Landing procedure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85407" y="910936"/>
            <a:ext cx="7027451" cy="5212080"/>
          </a:xfrm>
        </p:spPr>
      </p:pic>
      <p:sp>
        <p:nvSpPr>
          <p:cNvPr id="4" name="Slide Number Placeholder 3"/>
          <p:cNvSpPr>
            <a:spLocks noGrp="1"/>
          </p:cNvSpPr>
          <p:nvPr>
            <p:ph type="sldNum" sz="quarter" idx="12"/>
          </p:nvPr>
        </p:nvSpPr>
        <p:spPr/>
        <p:txBody>
          <a:bodyPr/>
          <a:lstStyle/>
          <a:p>
            <a:fld id="{C014DD1E-5D91-48A3-AD6D-45FBA980D106}" type="slidenum">
              <a:rPr lang="en-US" smtClean="0"/>
              <a:t>19</a:t>
            </a:fld>
            <a:endParaRPr lang="en-US"/>
          </a:p>
        </p:txBody>
      </p:sp>
      <p:sp>
        <p:nvSpPr>
          <p:cNvPr id="6" name="TextBox 5"/>
          <p:cNvSpPr txBox="1"/>
          <p:nvPr/>
        </p:nvSpPr>
        <p:spPr>
          <a:xfrm>
            <a:off x="4523661" y="6194311"/>
            <a:ext cx="3750942" cy="400110"/>
          </a:xfrm>
          <a:prstGeom prst="rect">
            <a:avLst/>
          </a:prstGeom>
          <a:noFill/>
        </p:spPr>
        <p:txBody>
          <a:bodyPr wrap="square" rtlCol="0">
            <a:spAutoFit/>
          </a:bodyPr>
          <a:lstStyle/>
          <a:p>
            <a:pPr algn="ctr"/>
            <a:r>
              <a:rPr lang="en-US" sz="2000" dirty="0"/>
              <a:t>Figure 16. Landing procedure</a:t>
            </a:r>
          </a:p>
        </p:txBody>
      </p:sp>
    </p:spTree>
    <p:extLst>
      <p:ext uri="{BB962C8B-B14F-4D97-AF65-F5344CB8AC3E}">
        <p14:creationId xmlns:p14="http://schemas.microsoft.com/office/powerpoint/2010/main" val="242667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Presentation Outline</a:t>
            </a:r>
          </a:p>
        </p:txBody>
      </p:sp>
      <p:sp>
        <p:nvSpPr>
          <p:cNvPr id="14" name="Content Placeholder 13"/>
          <p:cNvSpPr>
            <a:spLocks noGrp="1"/>
          </p:cNvSpPr>
          <p:nvPr>
            <p:ph idx="1"/>
          </p:nvPr>
        </p:nvSpPr>
        <p:spPr>
          <a:xfrm>
            <a:off x="1218883" y="1701796"/>
            <a:ext cx="10360501" cy="4851404"/>
          </a:xfrm>
        </p:spPr>
        <p:txBody>
          <a:bodyPr>
            <a:normAutofit/>
          </a:bodyPr>
          <a:lstStyle/>
          <a:p>
            <a:r>
              <a:rPr lang="en-US" dirty="0"/>
              <a:t>Introduction</a:t>
            </a:r>
          </a:p>
          <a:p>
            <a:r>
              <a:rPr lang="en-US" dirty="0"/>
              <a:t>Project Overview</a:t>
            </a:r>
          </a:p>
          <a:p>
            <a:r>
              <a:rPr lang="en-US" dirty="0"/>
              <a:t>Main Objectives</a:t>
            </a:r>
          </a:p>
          <a:p>
            <a:r>
              <a:rPr lang="en-US" dirty="0"/>
              <a:t>Design &amp; Implementation</a:t>
            </a:r>
          </a:p>
          <a:p>
            <a:r>
              <a:rPr lang="en-US" dirty="0"/>
              <a:t>Results</a:t>
            </a:r>
          </a:p>
          <a:p>
            <a:r>
              <a:rPr lang="en-US" dirty="0"/>
              <a:t>Conclusion &amp; Future work</a:t>
            </a:r>
          </a:p>
        </p:txBody>
      </p:sp>
      <p:sp>
        <p:nvSpPr>
          <p:cNvPr id="2" name="Slide Number Placeholder 1"/>
          <p:cNvSpPr>
            <a:spLocks noGrp="1"/>
          </p:cNvSpPr>
          <p:nvPr>
            <p:ph type="sldNum" sz="quarter" idx="12"/>
          </p:nvPr>
        </p:nvSpPr>
        <p:spPr/>
        <p:txBody>
          <a:bodyPr/>
          <a:lstStyle/>
          <a:p>
            <a:fld id="{C014DD1E-5D91-48A3-AD6D-45FBA980D106}" type="slidenum">
              <a:rPr lang="en-US" smtClean="0"/>
              <a:t>2</a:t>
            </a:fld>
            <a:endParaRPr lang="en-US"/>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Robot Implementation</a:t>
            </a:r>
          </a:p>
        </p:txBody>
      </p:sp>
      <p:sp>
        <p:nvSpPr>
          <p:cNvPr id="4" name="Slide Number Placeholder 3"/>
          <p:cNvSpPr>
            <a:spLocks noGrp="1"/>
          </p:cNvSpPr>
          <p:nvPr>
            <p:ph type="sldNum" sz="quarter" idx="12"/>
          </p:nvPr>
        </p:nvSpPr>
        <p:spPr/>
        <p:txBody>
          <a:bodyPr/>
          <a:lstStyle/>
          <a:p>
            <a:fld id="{C014DD1E-5D91-48A3-AD6D-45FBA980D106}" type="slidenum">
              <a:rPr lang="en-US" smtClean="0"/>
              <a:t>20</a:t>
            </a:fld>
            <a:endParaRPr lang="en-US"/>
          </a:p>
        </p:txBody>
      </p:sp>
      <p:sp>
        <p:nvSpPr>
          <p:cNvPr id="7" name="TextBox 6"/>
          <p:cNvSpPr txBox="1"/>
          <p:nvPr/>
        </p:nvSpPr>
        <p:spPr>
          <a:xfrm>
            <a:off x="4523661" y="6194311"/>
            <a:ext cx="3750942" cy="400110"/>
          </a:xfrm>
          <a:prstGeom prst="rect">
            <a:avLst/>
          </a:prstGeom>
          <a:noFill/>
        </p:spPr>
        <p:txBody>
          <a:bodyPr wrap="square" rtlCol="0">
            <a:spAutoFit/>
          </a:bodyPr>
          <a:lstStyle/>
          <a:p>
            <a:pPr algn="ctr"/>
            <a:r>
              <a:rPr lang="en-US" sz="2000" dirty="0"/>
              <a:t>Figure 17. Mobile Robot</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50625" t="13324" r="6864" b="11161"/>
          <a:stretch/>
        </p:blipFill>
        <p:spPr>
          <a:xfrm>
            <a:off x="4608432" y="2209800"/>
            <a:ext cx="3581400" cy="3578541"/>
          </a:xfrm>
          <a:prstGeom prst="rect">
            <a:avLst/>
          </a:prstGeom>
        </p:spPr>
      </p:pic>
      <p:pic>
        <p:nvPicPr>
          <p:cNvPr id="6" name="Content Placeholder 5"/>
          <p:cNvPicPr>
            <a:picLocks noGrp="1" noChangeAspect="1"/>
          </p:cNvPicPr>
          <p:nvPr>
            <p:ph idx="1"/>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667" r="17318" b="6652"/>
          <a:stretch/>
        </p:blipFill>
        <p:spPr>
          <a:xfrm>
            <a:off x="969061" y="2034476"/>
            <a:ext cx="3268335" cy="2766124"/>
          </a:xfrm>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3750" t="5556" r="2623" b="1991"/>
          <a:stretch/>
        </p:blipFill>
        <p:spPr>
          <a:xfrm>
            <a:off x="8594758" y="2034476"/>
            <a:ext cx="3009542" cy="2766124"/>
          </a:xfrm>
          <a:prstGeom prst="rect">
            <a:avLst/>
          </a:prstGeom>
        </p:spPr>
      </p:pic>
    </p:spTree>
    <p:extLst>
      <p:ext uri="{BB962C8B-B14F-4D97-AF65-F5344CB8AC3E}">
        <p14:creationId xmlns:p14="http://schemas.microsoft.com/office/powerpoint/2010/main" val="371335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t>
            </a:r>
          </a:p>
        </p:txBody>
      </p:sp>
      <p:sp>
        <p:nvSpPr>
          <p:cNvPr id="4" name="Slide Number Placeholder 3"/>
          <p:cNvSpPr>
            <a:spLocks noGrp="1"/>
          </p:cNvSpPr>
          <p:nvPr>
            <p:ph type="sldNum" sz="quarter" idx="12"/>
          </p:nvPr>
        </p:nvSpPr>
        <p:spPr/>
        <p:txBody>
          <a:bodyPr/>
          <a:lstStyle/>
          <a:p>
            <a:fld id="{C014DD1E-5D91-48A3-AD6D-45FBA980D106}" type="slidenum">
              <a:rPr lang="en-US" smtClean="0"/>
              <a:t>21</a:t>
            </a:fld>
            <a:endParaRPr lang="en-US"/>
          </a:p>
        </p:txBody>
      </p:sp>
      <p:sp>
        <p:nvSpPr>
          <p:cNvPr id="7" name="TextBox 6"/>
          <p:cNvSpPr txBox="1"/>
          <p:nvPr/>
        </p:nvSpPr>
        <p:spPr>
          <a:xfrm>
            <a:off x="3251557" y="6292272"/>
            <a:ext cx="6295151" cy="400110"/>
          </a:xfrm>
          <a:prstGeom prst="rect">
            <a:avLst/>
          </a:prstGeom>
          <a:noFill/>
        </p:spPr>
        <p:txBody>
          <a:bodyPr wrap="square" rtlCol="0">
            <a:spAutoFit/>
          </a:bodyPr>
          <a:lstStyle/>
          <a:p>
            <a:pPr algn="ctr"/>
            <a:r>
              <a:rPr lang="en-US" sz="2000" dirty="0"/>
              <a:t>Figure 18. Mobile Platform Implementation Methodology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921" y="886618"/>
            <a:ext cx="4764421" cy="5257800"/>
          </a:xfrm>
          <a:prstGeom prst="rect">
            <a:avLst/>
          </a:prstGeom>
        </p:spPr>
      </p:pic>
    </p:spTree>
    <p:extLst>
      <p:ext uri="{BB962C8B-B14F-4D97-AF65-F5344CB8AC3E}">
        <p14:creationId xmlns:p14="http://schemas.microsoft.com/office/powerpoint/2010/main" val="173508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Mechanical                  Electronic                  Software</a:t>
            </a:r>
          </a:p>
        </p:txBody>
      </p:sp>
      <p:sp>
        <p:nvSpPr>
          <p:cNvPr id="4" name="Slide Number Placeholder 3"/>
          <p:cNvSpPr>
            <a:spLocks noGrp="1"/>
          </p:cNvSpPr>
          <p:nvPr>
            <p:ph type="sldNum" sz="quarter" idx="12"/>
          </p:nvPr>
        </p:nvSpPr>
        <p:spPr/>
        <p:txBody>
          <a:bodyPr/>
          <a:lstStyle/>
          <a:p>
            <a:fld id="{C014DD1E-5D91-48A3-AD6D-45FBA980D106}" type="slidenum">
              <a:rPr lang="en-US" smtClean="0"/>
              <a:t>22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299" y="2253320"/>
            <a:ext cx="1294360" cy="8629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7659" y="2089105"/>
            <a:ext cx="2528990" cy="1264495"/>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8117" t="3972" r="21242" b="1957"/>
          <a:stretch/>
        </p:blipFill>
        <p:spPr>
          <a:xfrm>
            <a:off x="5371485" y="1704236"/>
            <a:ext cx="2170728" cy="1893327"/>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r="3333" b="5555"/>
          <a:stretch/>
        </p:blipFill>
        <p:spPr>
          <a:xfrm rot="10800000">
            <a:off x="5366583" y="3892564"/>
            <a:ext cx="2245417" cy="1898636"/>
          </a:xfrm>
          <a:prstGeom prst="rect">
            <a:avLst/>
          </a:prstGeom>
        </p:spPr>
      </p:pic>
      <p:pic>
        <p:nvPicPr>
          <p:cNvPr id="13" name="Picture 1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658" y="1419041"/>
            <a:ext cx="2056129" cy="247352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4212" y="3749486"/>
            <a:ext cx="1868661" cy="1421807"/>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2659" y="3889847"/>
            <a:ext cx="1298011" cy="1298011"/>
          </a:xfrm>
          <a:prstGeom prst="rect">
            <a:avLst/>
          </a:prstGeom>
        </p:spPr>
      </p:pic>
      <p:pic>
        <p:nvPicPr>
          <p:cNvPr id="16" name="Picture 15"/>
          <p:cNvPicPr>
            <a:picLocks noChangeAspect="1"/>
          </p:cNvPicPr>
          <p:nvPr/>
        </p:nvPicPr>
        <p:blipFill rotWithShape="1">
          <a:blip r:embed="rId9" cstate="print">
            <a:clrChange>
              <a:clrFrom>
                <a:srgbClr val="C5C4BF"/>
              </a:clrFrom>
              <a:clrTo>
                <a:srgbClr val="C5C4BF">
                  <a:alpha val="0"/>
                </a:srgbClr>
              </a:clrTo>
            </a:clrChange>
            <a:extLst>
              <a:ext uri="{BEBA8EAE-BF5A-486C-A8C5-ECC9F3942E4B}">
                <a14:imgProps xmlns:a14="http://schemas.microsoft.com/office/drawing/2010/main">
                  <a14:imgLayer r:embed="rId10">
                    <a14:imgEffect>
                      <a14:backgroundRemoval t="2353" b="87941" l="12666" r="79801"/>
                    </a14:imgEffect>
                  </a14:imgLayer>
                </a14:imgProps>
              </a:ext>
              <a:ext uri="{28A0092B-C50C-407E-A947-70E740481C1C}">
                <a14:useLocalDpi xmlns:a14="http://schemas.microsoft.com/office/drawing/2010/main" val="0"/>
              </a:ext>
            </a:extLst>
          </a:blip>
          <a:srcRect l="9602" r="14239" b="1826"/>
          <a:stretch/>
        </p:blipFill>
        <p:spPr>
          <a:xfrm>
            <a:off x="1446212" y="4228015"/>
            <a:ext cx="2933065" cy="2128337"/>
          </a:xfrm>
          <a:prstGeom prst="rect">
            <a:avLst/>
          </a:prstGeom>
        </p:spPr>
      </p:pic>
      <p:sp>
        <p:nvSpPr>
          <p:cNvPr id="18" name="TextBox 17"/>
          <p:cNvSpPr txBox="1"/>
          <p:nvPr/>
        </p:nvSpPr>
        <p:spPr>
          <a:xfrm>
            <a:off x="3251557" y="6292272"/>
            <a:ext cx="6295151" cy="400110"/>
          </a:xfrm>
          <a:prstGeom prst="rect">
            <a:avLst/>
          </a:prstGeom>
          <a:noFill/>
        </p:spPr>
        <p:txBody>
          <a:bodyPr wrap="square" rtlCol="0">
            <a:spAutoFit/>
          </a:bodyPr>
          <a:lstStyle/>
          <a:p>
            <a:pPr algn="ctr"/>
            <a:r>
              <a:rPr lang="en-US" sz="2000" dirty="0"/>
              <a:t>Figure 19. Design of Mobile platform</a:t>
            </a:r>
          </a:p>
        </p:txBody>
      </p:sp>
    </p:spTree>
    <p:extLst>
      <p:ext uri="{BB962C8B-B14F-4D97-AF65-F5344CB8AC3E}">
        <p14:creationId xmlns:p14="http://schemas.microsoft.com/office/powerpoint/2010/main" val="108035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Configuration  </a:t>
            </a:r>
          </a:p>
        </p:txBody>
      </p:sp>
      <p:sp>
        <p:nvSpPr>
          <p:cNvPr id="4" name="Slide Number Placeholder 3"/>
          <p:cNvSpPr>
            <a:spLocks noGrp="1"/>
          </p:cNvSpPr>
          <p:nvPr>
            <p:ph type="sldNum" sz="quarter" idx="12"/>
          </p:nvPr>
        </p:nvSpPr>
        <p:spPr/>
        <p:txBody>
          <a:bodyPr/>
          <a:lstStyle/>
          <a:p>
            <a:fld id="{C014DD1E-5D91-48A3-AD6D-45FBA980D106}" type="slidenum">
              <a:rPr lang="en-US" smtClean="0"/>
              <a:t>23</a:t>
            </a:fld>
            <a:endParaRPr lang="en-US"/>
          </a:p>
        </p:txBody>
      </p:sp>
      <p:sp>
        <p:nvSpPr>
          <p:cNvPr id="6" name="TextBox 5"/>
          <p:cNvSpPr txBox="1"/>
          <p:nvPr/>
        </p:nvSpPr>
        <p:spPr>
          <a:xfrm>
            <a:off x="3251555" y="6156297"/>
            <a:ext cx="6295151" cy="400110"/>
          </a:xfrm>
          <a:prstGeom prst="rect">
            <a:avLst/>
          </a:prstGeom>
          <a:noFill/>
        </p:spPr>
        <p:txBody>
          <a:bodyPr wrap="square" rtlCol="0">
            <a:spAutoFit/>
          </a:bodyPr>
          <a:lstStyle/>
          <a:p>
            <a:pPr algn="ctr"/>
            <a:r>
              <a:rPr lang="en-US" sz="2000" dirty="0"/>
              <a:t>Figure 20. Electronic Configuration</a:t>
            </a:r>
          </a:p>
        </p:txBody>
      </p:sp>
      <p:pic>
        <p:nvPicPr>
          <p:cNvPr id="8" name="Picture 7"/>
          <p:cNvPicPr>
            <a:picLocks noChangeAspect="1"/>
          </p:cNvPicPr>
          <p:nvPr/>
        </p:nvPicPr>
        <p:blipFill>
          <a:blip r:embed="rId2"/>
          <a:stretch>
            <a:fillRect/>
          </a:stretch>
        </p:blipFill>
        <p:spPr>
          <a:xfrm>
            <a:off x="1965244" y="1852323"/>
            <a:ext cx="8867775" cy="4086225"/>
          </a:xfrm>
          <a:prstGeom prst="rect">
            <a:avLst/>
          </a:prstGeom>
        </p:spPr>
      </p:pic>
    </p:spTree>
    <p:extLst>
      <p:ext uri="{BB962C8B-B14F-4D97-AF65-F5344CB8AC3E}">
        <p14:creationId xmlns:p14="http://schemas.microsoft.com/office/powerpoint/2010/main" val="18553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 Methodology</a:t>
            </a:r>
          </a:p>
        </p:txBody>
      </p:sp>
      <p:sp>
        <p:nvSpPr>
          <p:cNvPr id="4" name="Slide Number Placeholder 3"/>
          <p:cNvSpPr>
            <a:spLocks noGrp="1"/>
          </p:cNvSpPr>
          <p:nvPr>
            <p:ph type="sldNum" sz="quarter" idx="12"/>
          </p:nvPr>
        </p:nvSpPr>
        <p:spPr/>
        <p:txBody>
          <a:bodyPr/>
          <a:lstStyle/>
          <a:p>
            <a:fld id="{C014DD1E-5D91-48A3-AD6D-45FBA980D106}" type="slidenum">
              <a:rPr lang="en-US" smtClean="0"/>
              <a:t>24</a:t>
            </a:fld>
            <a:endParaRPr lang="en-US"/>
          </a:p>
        </p:txBody>
      </p:sp>
      <p:sp>
        <p:nvSpPr>
          <p:cNvPr id="8" name="TextBox 7"/>
          <p:cNvSpPr txBox="1"/>
          <p:nvPr/>
        </p:nvSpPr>
        <p:spPr>
          <a:xfrm>
            <a:off x="3198812" y="6207651"/>
            <a:ext cx="6295151" cy="400110"/>
          </a:xfrm>
          <a:prstGeom prst="rect">
            <a:avLst/>
          </a:prstGeom>
          <a:noFill/>
        </p:spPr>
        <p:txBody>
          <a:bodyPr wrap="square" rtlCol="0">
            <a:spAutoFit/>
          </a:bodyPr>
          <a:lstStyle/>
          <a:p>
            <a:pPr algn="ctr"/>
            <a:r>
              <a:rPr lang="en-US" sz="2000" dirty="0"/>
              <a:t>Figure 21. Image Processing block diagram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37" y="1843087"/>
            <a:ext cx="9886950" cy="3171825"/>
          </a:xfrm>
          <a:prstGeom prst="rect">
            <a:avLst/>
          </a:prstGeom>
        </p:spPr>
      </p:pic>
    </p:spTree>
    <p:extLst>
      <p:ext uri="{BB962C8B-B14F-4D97-AF65-F5344CB8AC3E}">
        <p14:creationId xmlns:p14="http://schemas.microsoft.com/office/powerpoint/2010/main" val="8311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Kalman filter</a:t>
            </a:r>
          </a:p>
        </p:txBody>
      </p:sp>
      <p:sp>
        <p:nvSpPr>
          <p:cNvPr id="3" name="Content Placeholder 2"/>
          <p:cNvSpPr>
            <a:spLocks noGrp="1"/>
          </p:cNvSpPr>
          <p:nvPr>
            <p:ph idx="1"/>
          </p:nvPr>
        </p:nvSpPr>
        <p:spPr>
          <a:xfrm>
            <a:off x="1218883" y="2073871"/>
            <a:ext cx="10360501" cy="4462272"/>
          </a:xfrm>
        </p:spPr>
        <p:txBody>
          <a:bodyPr>
            <a:normAutofit lnSpcReduction="10000"/>
          </a:bodyPr>
          <a:lstStyle/>
          <a:p>
            <a:pPr algn="just"/>
            <a:r>
              <a:rPr lang="en-US" dirty="0"/>
              <a:t>The use of accelerometer and gyroscope to hovering the quadcopter properly, requires a math filter in order to merge the signals returned by the sensors.</a:t>
            </a:r>
          </a:p>
          <a:p>
            <a:pPr algn="just"/>
            <a:r>
              <a:rPr lang="en-US" dirty="0"/>
              <a:t> The gyroscope has a drift and in a few time the values returned are completely wrong. </a:t>
            </a:r>
          </a:p>
          <a:p>
            <a:pPr algn="just"/>
            <a:r>
              <a:rPr lang="en-US" dirty="0"/>
              <a:t>The accelerometer, from the other side, returns a true value when the acceleration is progressive but it suffers much the vibrations, returning values of the angle wrong. </a:t>
            </a:r>
          </a:p>
          <a:p>
            <a:pPr algn="just"/>
            <a:r>
              <a:rPr lang="en-US" dirty="0"/>
              <a:t>The kalman filter is used to mix and merge these two values, in order to have a correct value.</a:t>
            </a:r>
          </a:p>
        </p:txBody>
      </p:sp>
      <p:sp>
        <p:nvSpPr>
          <p:cNvPr id="4" name="Slide Number Placeholder 3"/>
          <p:cNvSpPr>
            <a:spLocks noGrp="1"/>
          </p:cNvSpPr>
          <p:nvPr>
            <p:ph type="sldNum" sz="quarter" idx="12"/>
          </p:nvPr>
        </p:nvSpPr>
        <p:spPr/>
        <p:txBody>
          <a:bodyPr/>
          <a:lstStyle/>
          <a:p>
            <a:fld id="{C014DD1E-5D91-48A3-AD6D-45FBA980D106}" type="slidenum">
              <a:rPr lang="en-US" smtClean="0"/>
              <a:t>25</a:t>
            </a:fld>
            <a:endParaRPr lang="en-US"/>
          </a:p>
        </p:txBody>
      </p:sp>
    </p:spTree>
    <p:extLst>
      <p:ext uri="{BB962C8B-B14F-4D97-AF65-F5344CB8AC3E}">
        <p14:creationId xmlns:p14="http://schemas.microsoft.com/office/powerpoint/2010/main" val="243535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flow chart of kalman filter used in IMU Sensors</a:t>
            </a:r>
          </a:p>
        </p:txBody>
      </p:sp>
      <p:sp>
        <p:nvSpPr>
          <p:cNvPr id="4" name="Slide Number Placeholder 3"/>
          <p:cNvSpPr>
            <a:spLocks noGrp="1"/>
          </p:cNvSpPr>
          <p:nvPr>
            <p:ph type="sldNum" sz="quarter" idx="12"/>
          </p:nvPr>
        </p:nvSpPr>
        <p:spPr/>
        <p:txBody>
          <a:bodyPr/>
          <a:lstStyle/>
          <a:p>
            <a:fld id="{C014DD1E-5D91-48A3-AD6D-45FBA980D106}" type="slidenum">
              <a:rPr lang="en-US" smtClean="0"/>
              <a:t>26</a:t>
            </a:fld>
            <a:endParaRPr lang="en-US"/>
          </a:p>
        </p:txBody>
      </p:sp>
      <p:sp>
        <p:nvSpPr>
          <p:cNvPr id="6" name="Rectangle 5"/>
          <p:cNvSpPr/>
          <p:nvPr/>
        </p:nvSpPr>
        <p:spPr>
          <a:xfrm>
            <a:off x="2741611" y="1905000"/>
            <a:ext cx="6858001" cy="381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800"/>
          </a:p>
        </p:txBody>
      </p:sp>
      <p:pic>
        <p:nvPicPr>
          <p:cNvPr id="5" name="Content Placeholder 4"/>
          <p:cNvPicPr>
            <a:picLocks noGrp="1" noChangeAspect="1"/>
          </p:cNvPicPr>
          <p:nvPr>
            <p:ph idx="1"/>
          </p:nvPr>
        </p:nvPicPr>
        <p:blipFill>
          <a:blip r:embed="rId2"/>
          <a:stretch>
            <a:fillRect/>
          </a:stretch>
        </p:blipFill>
        <p:spPr>
          <a:xfrm>
            <a:off x="2970212" y="2133600"/>
            <a:ext cx="6423494" cy="3391844"/>
          </a:xfrm>
          <a:prstGeom prst="rect">
            <a:avLst/>
          </a:prstGeom>
        </p:spPr>
      </p:pic>
      <p:sp>
        <p:nvSpPr>
          <p:cNvPr id="7" name="TextBox 6"/>
          <p:cNvSpPr txBox="1"/>
          <p:nvPr/>
        </p:nvSpPr>
        <p:spPr>
          <a:xfrm>
            <a:off x="3251557" y="5807250"/>
            <a:ext cx="6295151" cy="400110"/>
          </a:xfrm>
          <a:prstGeom prst="rect">
            <a:avLst/>
          </a:prstGeom>
          <a:noFill/>
        </p:spPr>
        <p:txBody>
          <a:bodyPr wrap="square" rtlCol="0">
            <a:spAutoFit/>
          </a:bodyPr>
          <a:lstStyle/>
          <a:p>
            <a:pPr algn="ctr"/>
            <a:r>
              <a:rPr lang="en-US" sz="2000" dirty="0"/>
              <a:t>Figure 22. Use of Kalman filter </a:t>
            </a:r>
          </a:p>
        </p:txBody>
      </p:sp>
    </p:spTree>
    <p:extLst>
      <p:ext uri="{BB962C8B-B14F-4D97-AF65-F5344CB8AC3E}">
        <p14:creationId xmlns:p14="http://schemas.microsoft.com/office/powerpoint/2010/main" val="1937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304800"/>
            <a:ext cx="10360501" cy="1143000"/>
          </a:xfrm>
        </p:spPr>
        <p:txBody>
          <a:bodyPr>
            <a:normAutofit/>
          </a:bodyPr>
          <a:lstStyle/>
          <a:p>
            <a:r>
              <a:rPr lang="en-US" dirty="0"/>
              <a:t>The matlab serial monitor</a:t>
            </a:r>
            <a:br>
              <a:rPr lang="en-US" dirty="0"/>
            </a:br>
            <a:endParaRPr lang="en-US" dirty="0"/>
          </a:p>
        </p:txBody>
      </p:sp>
      <p:sp>
        <p:nvSpPr>
          <p:cNvPr id="3" name="Content Placeholder 2"/>
          <p:cNvSpPr>
            <a:spLocks noGrp="1"/>
          </p:cNvSpPr>
          <p:nvPr>
            <p:ph idx="1"/>
          </p:nvPr>
        </p:nvSpPr>
        <p:spPr>
          <a:xfrm>
            <a:off x="711015" y="1016091"/>
            <a:ext cx="10360501" cy="1524000"/>
          </a:xfrm>
        </p:spPr>
        <p:txBody>
          <a:bodyPr>
            <a:normAutofit/>
          </a:bodyPr>
          <a:lstStyle/>
          <a:p>
            <a:r>
              <a:rPr lang="en-US" sz="2400" dirty="0"/>
              <a:t>The matlab serial monitor is implemented for checking the kalman filter output before applying the quadcopter in the real world.</a:t>
            </a:r>
          </a:p>
        </p:txBody>
      </p:sp>
      <p:sp>
        <p:nvSpPr>
          <p:cNvPr id="4" name="Slide Number Placeholder 3"/>
          <p:cNvSpPr>
            <a:spLocks noGrp="1"/>
          </p:cNvSpPr>
          <p:nvPr>
            <p:ph type="sldNum" sz="quarter" idx="12"/>
          </p:nvPr>
        </p:nvSpPr>
        <p:spPr/>
        <p:txBody>
          <a:bodyPr/>
          <a:lstStyle/>
          <a:p>
            <a:fld id="{C014DD1E-5D91-48A3-AD6D-45FBA980D106}" type="slidenum">
              <a:rPr lang="en-US" smtClean="0"/>
              <a:t>27</a:t>
            </a:fld>
            <a:endParaRPr lang="en-US"/>
          </a:p>
        </p:txBody>
      </p:sp>
      <p:pic>
        <p:nvPicPr>
          <p:cNvPr id="6" name="Picture 5"/>
          <p:cNvPicPr>
            <a:picLocks noChangeAspect="1"/>
          </p:cNvPicPr>
          <p:nvPr/>
        </p:nvPicPr>
        <p:blipFill rotWithShape="1">
          <a:blip r:embed="rId2"/>
          <a:srcRect l="2435" r="1641"/>
          <a:stretch/>
        </p:blipFill>
        <p:spPr>
          <a:xfrm>
            <a:off x="6932612" y="2256834"/>
            <a:ext cx="5029201" cy="305215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778068"/>
            <a:ext cx="6717348" cy="4275901"/>
          </a:xfrm>
          <a:prstGeom prst="rect">
            <a:avLst/>
          </a:prstGeom>
        </p:spPr>
      </p:pic>
      <p:sp>
        <p:nvSpPr>
          <p:cNvPr id="8" name="TextBox 7"/>
          <p:cNvSpPr txBox="1"/>
          <p:nvPr/>
        </p:nvSpPr>
        <p:spPr>
          <a:xfrm>
            <a:off x="966214" y="6225097"/>
            <a:ext cx="10744200" cy="400110"/>
          </a:xfrm>
          <a:prstGeom prst="rect">
            <a:avLst/>
          </a:prstGeom>
          <a:noFill/>
        </p:spPr>
        <p:txBody>
          <a:bodyPr wrap="square" rtlCol="0">
            <a:spAutoFit/>
          </a:bodyPr>
          <a:lstStyle/>
          <a:p>
            <a:pPr algn="ctr"/>
            <a:r>
              <a:rPr lang="en-US" sz="2000" dirty="0"/>
              <a:t>Figure 23. (a) Real-time raw vs. Kalman filtered output (b) 3D representation of the sensor</a:t>
            </a:r>
          </a:p>
        </p:txBody>
      </p:sp>
      <p:sp>
        <p:nvSpPr>
          <p:cNvPr id="9" name="TextBox 8"/>
          <p:cNvSpPr txBox="1"/>
          <p:nvPr/>
        </p:nvSpPr>
        <p:spPr>
          <a:xfrm>
            <a:off x="588403" y="6039499"/>
            <a:ext cx="755622" cy="400110"/>
          </a:xfrm>
          <a:prstGeom prst="rect">
            <a:avLst/>
          </a:prstGeom>
          <a:noFill/>
        </p:spPr>
        <p:txBody>
          <a:bodyPr wrap="square" rtlCol="0">
            <a:spAutoFit/>
          </a:bodyPr>
          <a:lstStyle/>
          <a:p>
            <a:pPr algn="ctr"/>
            <a:r>
              <a:rPr lang="en-US" sz="2000" dirty="0"/>
              <a:t>(a)</a:t>
            </a:r>
          </a:p>
        </p:txBody>
      </p:sp>
      <p:sp>
        <p:nvSpPr>
          <p:cNvPr id="10" name="TextBox 9"/>
          <p:cNvSpPr txBox="1"/>
          <p:nvPr/>
        </p:nvSpPr>
        <p:spPr>
          <a:xfrm>
            <a:off x="8791086" y="5374617"/>
            <a:ext cx="755622" cy="400110"/>
          </a:xfrm>
          <a:prstGeom prst="rect">
            <a:avLst/>
          </a:prstGeom>
          <a:noFill/>
        </p:spPr>
        <p:txBody>
          <a:bodyPr wrap="square" rtlCol="0">
            <a:spAutoFit/>
          </a:bodyPr>
          <a:lstStyle/>
          <a:p>
            <a:pPr algn="ctr"/>
            <a:r>
              <a:rPr lang="en-US" sz="2000" dirty="0"/>
              <a:t>(b)</a:t>
            </a:r>
          </a:p>
        </p:txBody>
      </p:sp>
    </p:spTree>
    <p:extLst>
      <p:ext uri="{BB962C8B-B14F-4D97-AF65-F5344CB8AC3E}">
        <p14:creationId xmlns:p14="http://schemas.microsoft.com/office/powerpoint/2010/main" val="141138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12"/>
          </p:nvPr>
        </p:nvSpPr>
        <p:spPr/>
        <p:txBody>
          <a:bodyPr/>
          <a:lstStyle/>
          <a:p>
            <a:fld id="{C014DD1E-5D91-48A3-AD6D-45FBA980D106}" type="slidenum">
              <a:rPr lang="en-US" smtClean="0"/>
              <a:t>28</a:t>
            </a:fld>
            <a:endParaRPr lang="en-US"/>
          </a:p>
        </p:txBody>
      </p:sp>
    </p:spTree>
    <p:extLst>
      <p:ext uri="{BB962C8B-B14F-4D97-AF65-F5344CB8AC3E}">
        <p14:creationId xmlns:p14="http://schemas.microsoft.com/office/powerpoint/2010/main" val="31827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Altitude hold PID simulation results</a:t>
            </a:r>
          </a:p>
        </p:txBody>
      </p:sp>
      <p:sp>
        <p:nvSpPr>
          <p:cNvPr id="4" name="Slide Number Placeholder 3"/>
          <p:cNvSpPr>
            <a:spLocks noGrp="1"/>
          </p:cNvSpPr>
          <p:nvPr>
            <p:ph type="sldNum" sz="quarter" idx="12"/>
          </p:nvPr>
        </p:nvSpPr>
        <p:spPr/>
        <p:txBody>
          <a:bodyPr/>
          <a:lstStyle/>
          <a:p>
            <a:fld id="{C014DD1E-5D91-48A3-AD6D-45FBA980D106}" type="slidenum">
              <a:rPr lang="en-US" smtClean="0"/>
              <a:t>29</a:t>
            </a:fld>
            <a:endParaRPr lang="en-US"/>
          </a:p>
        </p:txBody>
      </p:sp>
      <p:sp>
        <p:nvSpPr>
          <p:cNvPr id="5" name="TextBox 4"/>
          <p:cNvSpPr txBox="1"/>
          <p:nvPr/>
        </p:nvSpPr>
        <p:spPr>
          <a:xfrm>
            <a:off x="1827212" y="6321367"/>
            <a:ext cx="7924800" cy="400110"/>
          </a:xfrm>
          <a:prstGeom prst="rect">
            <a:avLst/>
          </a:prstGeom>
          <a:noFill/>
        </p:spPr>
        <p:txBody>
          <a:bodyPr wrap="square" rtlCol="0">
            <a:spAutoFit/>
          </a:bodyPr>
          <a:lstStyle/>
          <a:p>
            <a:pPr algn="ctr"/>
            <a:r>
              <a:rPr lang="en-US" sz="2000" dirty="0"/>
              <a:t>Figure 24. Altitude hold PID controller results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772" y="1539512"/>
            <a:ext cx="8686721" cy="4705958"/>
          </a:xfrm>
          <a:prstGeom prst="rect">
            <a:avLst/>
          </a:prstGeom>
        </p:spPr>
      </p:pic>
      <p:sp>
        <p:nvSpPr>
          <p:cNvPr id="3" name="TextBox 2"/>
          <p:cNvSpPr txBox="1"/>
          <p:nvPr/>
        </p:nvSpPr>
        <p:spPr>
          <a:xfrm>
            <a:off x="8151812" y="2057400"/>
            <a:ext cx="1371600" cy="1384995"/>
          </a:xfrm>
          <a:prstGeom prst="rect">
            <a:avLst/>
          </a:prstGeom>
          <a:noFill/>
        </p:spPr>
        <p:txBody>
          <a:bodyPr wrap="square" rtlCol="0">
            <a:spAutoFit/>
          </a:bodyPr>
          <a:lstStyle/>
          <a:p>
            <a:r>
              <a:rPr lang="en-US" sz="2800" dirty="0" err="1">
                <a:solidFill>
                  <a:schemeClr val="bg1"/>
                </a:solidFill>
              </a:rPr>
              <a:t>Kp</a:t>
            </a:r>
            <a:r>
              <a:rPr lang="en-US" sz="2800" dirty="0">
                <a:solidFill>
                  <a:schemeClr val="bg1"/>
                </a:solidFill>
              </a:rPr>
              <a:t> = 9</a:t>
            </a:r>
          </a:p>
          <a:p>
            <a:r>
              <a:rPr lang="en-US" sz="2800" dirty="0">
                <a:solidFill>
                  <a:schemeClr val="bg1"/>
                </a:solidFill>
              </a:rPr>
              <a:t>Ki  = 4</a:t>
            </a:r>
          </a:p>
          <a:p>
            <a:r>
              <a:rPr lang="en-US" sz="2800" dirty="0" err="1">
                <a:solidFill>
                  <a:schemeClr val="bg1"/>
                </a:solidFill>
              </a:rPr>
              <a:t>Kd</a:t>
            </a:r>
            <a:r>
              <a:rPr lang="en-US" sz="2800" dirty="0">
                <a:solidFill>
                  <a:schemeClr val="bg1"/>
                </a:solidFill>
              </a:rPr>
              <a:t> = 2</a:t>
            </a:r>
          </a:p>
        </p:txBody>
      </p:sp>
    </p:spTree>
    <p:extLst>
      <p:ext uri="{BB962C8B-B14F-4D97-AF65-F5344CB8AC3E}">
        <p14:creationId xmlns:p14="http://schemas.microsoft.com/office/powerpoint/2010/main" val="17113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sz="2400" dirty="0"/>
              <a:t>This project is part of a bigger project. Which is a quadcopter and a mobile robot combined surveillance system. The combined system works fully autonomously without any human interaction and has a ability to perform given tasks. </a:t>
            </a:r>
          </a:p>
          <a:p>
            <a:r>
              <a:rPr lang="en-US" sz="2400" dirty="0"/>
              <a:t>This surveillance system can be used military purposes, disaster control, search and rescue and so on.</a:t>
            </a:r>
          </a:p>
          <a:p>
            <a:r>
              <a:rPr lang="en-US" sz="2400" dirty="0"/>
              <a:t>For this project scope a takeoff procedure, an altitude hold PID controller and a landing procedure for the quadcopter will be implemented. </a:t>
            </a:r>
          </a:p>
          <a:p>
            <a:r>
              <a:rPr lang="en-US" sz="2400" dirty="0"/>
              <a:t>Using image processing, the x, y coordinates of the mobile robot are estimated and using that data, quadcopter will attempt to follow the mobile robot. </a:t>
            </a:r>
          </a:p>
        </p:txBody>
      </p:sp>
      <p:sp>
        <p:nvSpPr>
          <p:cNvPr id="4" name="Slide Number Placeholder 3"/>
          <p:cNvSpPr>
            <a:spLocks noGrp="1"/>
          </p:cNvSpPr>
          <p:nvPr>
            <p:ph type="sldNum" sz="quarter" idx="12"/>
          </p:nvPr>
        </p:nvSpPr>
        <p:spPr/>
        <p:txBody>
          <a:bodyPr/>
          <a:lstStyle/>
          <a:p>
            <a:fld id="{C014DD1E-5D91-48A3-AD6D-45FBA980D106}" type="slidenum">
              <a:rPr lang="en-US" smtClean="0"/>
              <a:t>3</a:t>
            </a:fld>
            <a:endParaRPr lang="en-US"/>
          </a:p>
        </p:txBody>
      </p:sp>
    </p:spTree>
    <p:extLst>
      <p:ext uri="{BB962C8B-B14F-4D97-AF65-F5344CB8AC3E}">
        <p14:creationId xmlns:p14="http://schemas.microsoft.com/office/powerpoint/2010/main" val="124523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 PD controller simulation results</a:t>
            </a:r>
          </a:p>
        </p:txBody>
      </p:sp>
      <p:sp>
        <p:nvSpPr>
          <p:cNvPr id="4" name="Slide Number Placeholder 3"/>
          <p:cNvSpPr>
            <a:spLocks noGrp="1"/>
          </p:cNvSpPr>
          <p:nvPr>
            <p:ph type="sldNum" sz="quarter" idx="12"/>
          </p:nvPr>
        </p:nvSpPr>
        <p:spPr/>
        <p:txBody>
          <a:bodyPr/>
          <a:lstStyle/>
          <a:p>
            <a:fld id="{C014DD1E-5D91-48A3-AD6D-45FBA980D106}" type="slidenum">
              <a:rPr lang="en-US" smtClean="0"/>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212" y="1498600"/>
            <a:ext cx="8255841" cy="4572000"/>
          </a:xfrm>
          <a:prstGeom prst="rect">
            <a:avLst/>
          </a:prstGeom>
        </p:spPr>
      </p:pic>
      <p:sp>
        <p:nvSpPr>
          <p:cNvPr id="5" name="TextBox 4"/>
          <p:cNvSpPr txBox="1"/>
          <p:nvPr/>
        </p:nvSpPr>
        <p:spPr>
          <a:xfrm>
            <a:off x="2741612" y="6156297"/>
            <a:ext cx="7924800" cy="400110"/>
          </a:xfrm>
          <a:prstGeom prst="rect">
            <a:avLst/>
          </a:prstGeom>
          <a:noFill/>
        </p:spPr>
        <p:txBody>
          <a:bodyPr wrap="square" rtlCol="0">
            <a:spAutoFit/>
          </a:bodyPr>
          <a:lstStyle/>
          <a:p>
            <a:pPr algn="ctr"/>
            <a:r>
              <a:rPr lang="en-US" sz="2000" dirty="0"/>
              <a:t>Figure 25. Roll PD controller results</a:t>
            </a:r>
          </a:p>
        </p:txBody>
      </p:sp>
      <p:sp>
        <p:nvSpPr>
          <p:cNvPr id="7" name="TextBox 6"/>
          <p:cNvSpPr txBox="1"/>
          <p:nvPr/>
        </p:nvSpPr>
        <p:spPr>
          <a:xfrm>
            <a:off x="8761412" y="2747963"/>
            <a:ext cx="1981200" cy="954107"/>
          </a:xfrm>
          <a:prstGeom prst="rect">
            <a:avLst/>
          </a:prstGeom>
          <a:noFill/>
        </p:spPr>
        <p:txBody>
          <a:bodyPr wrap="square" rtlCol="0">
            <a:spAutoFit/>
          </a:bodyPr>
          <a:lstStyle/>
          <a:p>
            <a:r>
              <a:rPr lang="en-US" sz="2800" dirty="0" err="1">
                <a:solidFill>
                  <a:schemeClr val="bg1"/>
                </a:solidFill>
              </a:rPr>
              <a:t>Kp</a:t>
            </a:r>
            <a:r>
              <a:rPr lang="en-US" sz="2800" dirty="0">
                <a:solidFill>
                  <a:schemeClr val="bg1"/>
                </a:solidFill>
              </a:rPr>
              <a:t> = 40</a:t>
            </a:r>
          </a:p>
          <a:p>
            <a:r>
              <a:rPr lang="en-US" sz="2800" dirty="0" err="1">
                <a:solidFill>
                  <a:schemeClr val="bg1"/>
                </a:solidFill>
              </a:rPr>
              <a:t>Kd</a:t>
            </a:r>
            <a:r>
              <a:rPr lang="en-US" sz="2800" dirty="0">
                <a:solidFill>
                  <a:schemeClr val="bg1"/>
                </a:solidFill>
              </a:rPr>
              <a:t> = 10</a:t>
            </a:r>
          </a:p>
        </p:txBody>
      </p:sp>
    </p:spTree>
    <p:extLst>
      <p:ext uri="{BB962C8B-B14F-4D97-AF65-F5344CB8AC3E}">
        <p14:creationId xmlns:p14="http://schemas.microsoft.com/office/powerpoint/2010/main" val="298692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Axis movement controller simulation results</a:t>
            </a:r>
          </a:p>
        </p:txBody>
      </p:sp>
      <p:sp>
        <p:nvSpPr>
          <p:cNvPr id="4" name="Slide Number Placeholder 3"/>
          <p:cNvSpPr>
            <a:spLocks noGrp="1"/>
          </p:cNvSpPr>
          <p:nvPr>
            <p:ph type="sldNum" sz="quarter" idx="12"/>
          </p:nvPr>
        </p:nvSpPr>
        <p:spPr/>
        <p:txBody>
          <a:bodyPr/>
          <a:lstStyle/>
          <a:p>
            <a:fld id="{C014DD1E-5D91-48A3-AD6D-45FBA980D106}" type="slidenum">
              <a:rPr lang="en-US" smtClean="0"/>
              <a:t>31</a:t>
            </a:fld>
            <a:endParaRPr lang="en-US"/>
          </a:p>
        </p:txBody>
      </p:sp>
      <p:sp>
        <p:nvSpPr>
          <p:cNvPr id="5" name="TextBox 4"/>
          <p:cNvSpPr txBox="1"/>
          <p:nvPr/>
        </p:nvSpPr>
        <p:spPr>
          <a:xfrm>
            <a:off x="2741612" y="6371711"/>
            <a:ext cx="7924800" cy="400110"/>
          </a:xfrm>
          <a:prstGeom prst="rect">
            <a:avLst/>
          </a:prstGeom>
          <a:noFill/>
        </p:spPr>
        <p:txBody>
          <a:bodyPr wrap="square" rtlCol="0">
            <a:spAutoFit/>
          </a:bodyPr>
          <a:lstStyle/>
          <a:p>
            <a:pPr algn="ctr"/>
            <a:r>
              <a:rPr lang="en-US" sz="2000" dirty="0"/>
              <a:t>Figure 26. Axis movement controller results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5" y="1408116"/>
            <a:ext cx="8839037" cy="4897892"/>
          </a:xfrm>
          <a:prstGeom prst="rect">
            <a:avLst/>
          </a:prstGeom>
        </p:spPr>
      </p:pic>
      <p:sp>
        <p:nvSpPr>
          <p:cNvPr id="7" name="TextBox 6"/>
          <p:cNvSpPr txBox="1"/>
          <p:nvPr/>
        </p:nvSpPr>
        <p:spPr>
          <a:xfrm>
            <a:off x="7999412" y="2155025"/>
            <a:ext cx="1981200" cy="954107"/>
          </a:xfrm>
          <a:prstGeom prst="rect">
            <a:avLst/>
          </a:prstGeom>
          <a:noFill/>
        </p:spPr>
        <p:txBody>
          <a:bodyPr wrap="square" rtlCol="0">
            <a:spAutoFit/>
          </a:bodyPr>
          <a:lstStyle/>
          <a:p>
            <a:r>
              <a:rPr lang="en-US" sz="2800" dirty="0" err="1">
                <a:solidFill>
                  <a:schemeClr val="bg1"/>
                </a:solidFill>
              </a:rPr>
              <a:t>Kp</a:t>
            </a:r>
            <a:r>
              <a:rPr lang="en-US" sz="2800" dirty="0">
                <a:solidFill>
                  <a:schemeClr val="bg1"/>
                </a:solidFill>
              </a:rPr>
              <a:t> = 40</a:t>
            </a:r>
          </a:p>
          <a:p>
            <a:r>
              <a:rPr lang="en-US" sz="2800" dirty="0" err="1">
                <a:solidFill>
                  <a:schemeClr val="bg1"/>
                </a:solidFill>
              </a:rPr>
              <a:t>Kd</a:t>
            </a:r>
            <a:r>
              <a:rPr lang="en-US" sz="2800" dirty="0">
                <a:solidFill>
                  <a:schemeClr val="bg1"/>
                </a:solidFill>
              </a:rPr>
              <a:t> = 60</a:t>
            </a:r>
          </a:p>
        </p:txBody>
      </p:sp>
    </p:spTree>
    <p:extLst>
      <p:ext uri="{BB962C8B-B14F-4D97-AF65-F5344CB8AC3E}">
        <p14:creationId xmlns:p14="http://schemas.microsoft.com/office/powerpoint/2010/main" val="394688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Altitude hold PID controller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1196" y="1701800"/>
            <a:ext cx="9876032" cy="4462463"/>
          </a:xfrm>
        </p:spPr>
      </p:pic>
      <p:sp>
        <p:nvSpPr>
          <p:cNvPr id="4" name="Slide Number Placeholder 3"/>
          <p:cNvSpPr>
            <a:spLocks noGrp="1"/>
          </p:cNvSpPr>
          <p:nvPr>
            <p:ph type="sldNum" sz="quarter" idx="12"/>
          </p:nvPr>
        </p:nvSpPr>
        <p:spPr/>
        <p:txBody>
          <a:bodyPr/>
          <a:lstStyle/>
          <a:p>
            <a:fld id="{C014DD1E-5D91-48A3-AD6D-45FBA980D106}" type="slidenum">
              <a:rPr lang="en-US" smtClean="0"/>
              <a:t>32</a:t>
            </a:fld>
            <a:endParaRPr lang="en-US"/>
          </a:p>
        </p:txBody>
      </p:sp>
      <p:sp>
        <p:nvSpPr>
          <p:cNvPr id="6" name="TextBox 5"/>
          <p:cNvSpPr txBox="1"/>
          <p:nvPr/>
        </p:nvSpPr>
        <p:spPr>
          <a:xfrm>
            <a:off x="2638849" y="6190836"/>
            <a:ext cx="7924800" cy="400110"/>
          </a:xfrm>
          <a:prstGeom prst="rect">
            <a:avLst/>
          </a:prstGeom>
          <a:noFill/>
        </p:spPr>
        <p:txBody>
          <a:bodyPr wrap="square" rtlCol="0">
            <a:spAutoFit/>
          </a:bodyPr>
          <a:lstStyle/>
          <a:p>
            <a:pPr algn="ctr"/>
            <a:r>
              <a:rPr lang="en-US" sz="2000" dirty="0"/>
              <a:t>Figure 28. Experimental altitude hold results</a:t>
            </a:r>
          </a:p>
        </p:txBody>
      </p:sp>
      <p:sp>
        <p:nvSpPr>
          <p:cNvPr id="7" name="TextBox 6"/>
          <p:cNvSpPr txBox="1"/>
          <p:nvPr/>
        </p:nvSpPr>
        <p:spPr>
          <a:xfrm>
            <a:off x="8380412" y="3906798"/>
            <a:ext cx="2362201" cy="1384995"/>
          </a:xfrm>
          <a:prstGeom prst="rect">
            <a:avLst/>
          </a:prstGeom>
          <a:noFill/>
        </p:spPr>
        <p:txBody>
          <a:bodyPr wrap="square" rtlCol="0">
            <a:spAutoFit/>
          </a:bodyPr>
          <a:lstStyle/>
          <a:p>
            <a:r>
              <a:rPr lang="en-US" sz="2800" dirty="0" err="1">
                <a:solidFill>
                  <a:schemeClr val="bg1"/>
                </a:solidFill>
              </a:rPr>
              <a:t>Kp</a:t>
            </a:r>
            <a:r>
              <a:rPr lang="en-US" sz="2800" dirty="0">
                <a:solidFill>
                  <a:schemeClr val="bg1"/>
                </a:solidFill>
              </a:rPr>
              <a:t> = 1.01</a:t>
            </a:r>
          </a:p>
          <a:p>
            <a:r>
              <a:rPr lang="en-US" sz="2800" dirty="0">
                <a:solidFill>
                  <a:schemeClr val="bg1"/>
                </a:solidFill>
              </a:rPr>
              <a:t>Ki  = 20.01</a:t>
            </a:r>
          </a:p>
          <a:p>
            <a:r>
              <a:rPr lang="en-US" sz="2800" dirty="0" err="1">
                <a:solidFill>
                  <a:schemeClr val="bg1"/>
                </a:solidFill>
              </a:rPr>
              <a:t>Kd</a:t>
            </a:r>
            <a:r>
              <a:rPr lang="en-US" sz="2800" dirty="0">
                <a:solidFill>
                  <a:schemeClr val="bg1"/>
                </a:solidFill>
              </a:rPr>
              <a:t> = 0.000003</a:t>
            </a:r>
          </a:p>
        </p:txBody>
      </p:sp>
    </p:spTree>
    <p:extLst>
      <p:ext uri="{BB962C8B-B14F-4D97-AF65-F5344CB8AC3E}">
        <p14:creationId xmlns:p14="http://schemas.microsoft.com/office/powerpoint/2010/main" val="327437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Calibration</a:t>
            </a:r>
          </a:p>
        </p:txBody>
      </p:sp>
      <p:pic>
        <p:nvPicPr>
          <p:cNvPr id="5" name="Content Placeholder 4"/>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9705" b="96624" l="4762" r="49206">
                        <a14:foregroundMark x1="16755" y1="13502" x2="48501" y2="35021"/>
                        <a14:foregroundMark x1="16755" y1="12236" x2="5820" y2="65823"/>
                        <a14:foregroundMark x1="5467" y1="66245" x2="38272" y2="97046"/>
                        <a14:foregroundMark x1="39153" y1="94515" x2="49206" y2="37553"/>
                        <a14:foregroundMark x1="12698" y1="51055" x2="44621" y2="43882"/>
                        <a14:foregroundMark x1="24868" y1="68776" x2="39859" y2="63291"/>
                        <a14:foregroundMark x1="14462" y1="63291" x2="37390" y2="50633"/>
                        <a14:foregroundMark x1="21517" y1="65823" x2="39859" y2="82278"/>
                        <a14:foregroundMark x1="16755" y1="47679" x2="22046" y2="22363"/>
                        <a14:foregroundMark x1="14638" y1="41772" x2="17813" y2="26582"/>
                        <a14:foregroundMark x1="22046" y1="46835" x2="25750" y2="26582"/>
                        <a14:foregroundMark x1="24691" y1="26582" x2="36684" y2="38819"/>
                        <a14:foregroundMark x1="47443" y1="36287" x2="44092" y2="58650"/>
                        <a14:foregroundMark x1="42857" y1="66245" x2="41093" y2="75527"/>
                        <a14:foregroundMark x1="47972" y1="37975" x2="45503" y2="52321"/>
                        <a14:foregroundMark x1="44797" y1="57384" x2="40917" y2="79747"/>
                        <a14:backgroundMark x1="17284" y1="79747" x2="39859" y2="97890"/>
                        <a14:backgroundMark x1="39153" y1="94093" x2="49559" y2="34599"/>
                      </a14:backgroundRemoval>
                    </a14:imgEffect>
                  </a14:imgLayer>
                </a14:imgProps>
              </a:ext>
            </a:extLst>
          </a:blip>
          <a:srcRect r="49829"/>
          <a:stretch/>
        </p:blipFill>
        <p:spPr>
          <a:xfrm>
            <a:off x="7770812" y="689577"/>
            <a:ext cx="2709571" cy="2257425"/>
          </a:xfrm>
          <a:prstGeom prst="rect">
            <a:avLst/>
          </a:prstGeom>
        </p:spPr>
      </p:pic>
      <p:sp>
        <p:nvSpPr>
          <p:cNvPr id="4" name="Slide Number Placeholder 3"/>
          <p:cNvSpPr>
            <a:spLocks noGrp="1"/>
          </p:cNvSpPr>
          <p:nvPr>
            <p:ph type="sldNum" sz="quarter" idx="12"/>
          </p:nvPr>
        </p:nvSpPr>
        <p:spPr/>
        <p:txBody>
          <a:bodyPr/>
          <a:lstStyle/>
          <a:p>
            <a:fld id="{C014DD1E-5D91-48A3-AD6D-45FBA980D106}" type="slidenum">
              <a:rPr lang="en-US" smtClean="0"/>
              <a:t>33</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810" y="1818290"/>
            <a:ext cx="3699983" cy="3043620"/>
          </a:xfrm>
          <a:prstGeom prst="rect">
            <a:avLst/>
          </a:prstGeom>
        </p:spPr>
      </p:pic>
      <p:pic>
        <p:nvPicPr>
          <p:cNvPr id="8" name="Content Placeholder 4"/>
          <p:cNvPicPr>
            <a:picLocks noChangeAspect="1"/>
          </p:cNvPicPr>
          <p:nvPr/>
        </p:nvPicPr>
        <p:blipFill rotWithShape="1">
          <a:blip r:embed="rId5">
            <a:extLst>
              <a:ext uri="{BEBA8EAE-BF5A-486C-A8C5-ECC9F3942E4B}">
                <a14:imgProps xmlns:a14="http://schemas.microsoft.com/office/drawing/2010/main">
                  <a14:imgLayer r:embed="rId3">
                    <a14:imgEffect>
                      <a14:backgroundRemoval t="9705" b="99578" l="51323" r="97531">
                        <a14:foregroundMark x1="55379" y1="62447" x2="90123" y2="38819"/>
                        <a14:foregroundMark x1="63845" y1="20675" x2="84480" y2="83966"/>
                        <a14:foregroundMark x1="64374" y1="20253" x2="90476" y2="35865"/>
                        <a14:foregroundMark x1="64903" y1="16456" x2="91358" y2="33755"/>
                        <a14:foregroundMark x1="54850" y1="63713" x2="63139" y2="22363"/>
                        <a14:foregroundMark x1="62257" y1="48945" x2="65785" y2="35443"/>
                        <a14:foregroundMark x1="60670" y1="66667" x2="83069" y2="89873"/>
                        <a14:foregroundMark x1="64198" y1="64979" x2="81129" y2="75527"/>
                        <a14:foregroundMark x1="71076" y1="56540" x2="86772" y2="70042"/>
                        <a14:foregroundMark x1="71781" y1="44726" x2="88360" y2="59916"/>
                        <a14:foregroundMark x1="71429" y1="33755" x2="86949" y2="50211"/>
                        <a14:foregroundMark x1="71781" y1="29536" x2="85538" y2="38819"/>
                        <a14:foregroundMark x1="55379" y1="64135" x2="82540" y2="91983"/>
                        <a14:foregroundMark x1="93651" y1="38397" x2="86949" y2="91983"/>
                        <a14:foregroundMark x1="93651" y1="34177" x2="64550" y2="17722"/>
                        <a14:backgroundMark x1="52381" y1="64979" x2="62434" y2="12658"/>
                        <a14:backgroundMark x1="62610" y1="12658" x2="94533" y2="32068"/>
                        <a14:backgroundMark x1="52381" y1="65401" x2="86067" y2="97046"/>
                        <a14:backgroundMark x1="86243" y1="96624" x2="86949" y2="97468"/>
                        <a14:backgroundMark x1="87654" y1="97046" x2="95062" y2="32911"/>
                      </a14:backgroundRemoval>
                    </a14:imgEffect>
                  </a14:imgLayer>
                </a14:imgProps>
              </a:ext>
            </a:extLst>
          </a:blip>
          <a:srcRect l="49688"/>
          <a:stretch/>
        </p:blipFill>
        <p:spPr>
          <a:xfrm>
            <a:off x="7846424" y="3586382"/>
            <a:ext cx="2717225" cy="2257425"/>
          </a:xfrm>
          <a:prstGeom prst="rect">
            <a:avLst/>
          </a:prstGeom>
        </p:spPr>
      </p:pic>
      <p:sp>
        <p:nvSpPr>
          <p:cNvPr id="9" name="TextBox 8"/>
          <p:cNvSpPr txBox="1"/>
          <p:nvPr/>
        </p:nvSpPr>
        <p:spPr>
          <a:xfrm>
            <a:off x="-3773" y="5181600"/>
            <a:ext cx="6295151" cy="400110"/>
          </a:xfrm>
          <a:prstGeom prst="rect">
            <a:avLst/>
          </a:prstGeom>
          <a:noFill/>
        </p:spPr>
        <p:txBody>
          <a:bodyPr wrap="square" rtlCol="0">
            <a:spAutoFit/>
          </a:bodyPr>
          <a:lstStyle/>
          <a:p>
            <a:pPr algn="ctr"/>
            <a:r>
              <a:rPr lang="en-US" sz="2000" dirty="0"/>
              <a:t>Figure 29 (a). Raw Snap Shot from FPV CAM</a:t>
            </a:r>
          </a:p>
        </p:txBody>
      </p:sp>
      <p:sp>
        <p:nvSpPr>
          <p:cNvPr id="10" name="TextBox 9"/>
          <p:cNvSpPr txBox="1"/>
          <p:nvPr/>
        </p:nvSpPr>
        <p:spPr>
          <a:xfrm>
            <a:off x="5918590" y="3072695"/>
            <a:ext cx="6295151" cy="400110"/>
          </a:xfrm>
          <a:prstGeom prst="rect">
            <a:avLst/>
          </a:prstGeom>
          <a:noFill/>
        </p:spPr>
        <p:txBody>
          <a:bodyPr wrap="square" rtlCol="0">
            <a:spAutoFit/>
          </a:bodyPr>
          <a:lstStyle/>
          <a:p>
            <a:pPr algn="ctr"/>
            <a:r>
              <a:rPr lang="en-US" sz="2000" dirty="0"/>
              <a:t>Figure 29 (b). Before Calibration</a:t>
            </a:r>
          </a:p>
        </p:txBody>
      </p:sp>
      <p:sp>
        <p:nvSpPr>
          <p:cNvPr id="11" name="TextBox 10"/>
          <p:cNvSpPr txBox="1"/>
          <p:nvPr/>
        </p:nvSpPr>
        <p:spPr>
          <a:xfrm>
            <a:off x="5978021" y="5963442"/>
            <a:ext cx="6295151" cy="400110"/>
          </a:xfrm>
          <a:prstGeom prst="rect">
            <a:avLst/>
          </a:prstGeom>
          <a:noFill/>
        </p:spPr>
        <p:txBody>
          <a:bodyPr wrap="square" rtlCol="0">
            <a:spAutoFit/>
          </a:bodyPr>
          <a:lstStyle/>
          <a:p>
            <a:pPr algn="ctr"/>
            <a:r>
              <a:rPr lang="en-US" sz="2000" dirty="0"/>
              <a:t>Figure 29 (c). After Calibration</a:t>
            </a:r>
          </a:p>
        </p:txBody>
      </p:sp>
      <p:sp>
        <p:nvSpPr>
          <p:cNvPr id="3" name="Arrow: Right 2"/>
          <p:cNvSpPr/>
          <p:nvPr/>
        </p:nvSpPr>
        <p:spPr>
          <a:xfrm>
            <a:off x="5637212" y="3340100"/>
            <a:ext cx="1219200" cy="1327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64208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Center Coordinates Using Image Processing</a:t>
            </a:r>
          </a:p>
        </p:txBody>
      </p:sp>
      <p:sp>
        <p:nvSpPr>
          <p:cNvPr id="4" name="Slide Number Placeholder 3"/>
          <p:cNvSpPr>
            <a:spLocks noGrp="1"/>
          </p:cNvSpPr>
          <p:nvPr>
            <p:ph type="sldNum" sz="quarter" idx="12"/>
          </p:nvPr>
        </p:nvSpPr>
        <p:spPr/>
        <p:txBody>
          <a:bodyPr/>
          <a:lstStyle/>
          <a:p>
            <a:fld id="{C014DD1E-5D91-48A3-AD6D-45FBA980D106}" type="slidenum">
              <a:rPr lang="en-US" smtClean="0"/>
              <a:t>34</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1585" y="1701800"/>
            <a:ext cx="5995254" cy="4462463"/>
          </a:xfrm>
        </p:spPr>
      </p:pic>
      <p:sp>
        <p:nvSpPr>
          <p:cNvPr id="5" name="TextBox 4"/>
          <p:cNvSpPr txBox="1"/>
          <p:nvPr/>
        </p:nvSpPr>
        <p:spPr>
          <a:xfrm>
            <a:off x="3351212" y="6156297"/>
            <a:ext cx="6295151" cy="400110"/>
          </a:xfrm>
          <a:prstGeom prst="rect">
            <a:avLst/>
          </a:prstGeom>
          <a:noFill/>
        </p:spPr>
        <p:txBody>
          <a:bodyPr wrap="square" rtlCol="0">
            <a:spAutoFit/>
          </a:bodyPr>
          <a:lstStyle/>
          <a:p>
            <a:pPr algn="ctr"/>
            <a:r>
              <a:rPr lang="en-US" sz="2000" dirty="0"/>
              <a:t>Figure 30. Real-time X, Y coordinate extraction</a:t>
            </a:r>
          </a:p>
        </p:txBody>
      </p:sp>
    </p:spTree>
    <p:extLst>
      <p:ext uri="{BB962C8B-B14F-4D97-AF65-F5344CB8AC3E}">
        <p14:creationId xmlns:p14="http://schemas.microsoft.com/office/powerpoint/2010/main" val="290928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YAW Orientation using image processing</a:t>
            </a:r>
          </a:p>
        </p:txBody>
      </p:sp>
      <p:sp>
        <p:nvSpPr>
          <p:cNvPr id="4" name="Slide Number Placeholder 3"/>
          <p:cNvSpPr>
            <a:spLocks noGrp="1"/>
          </p:cNvSpPr>
          <p:nvPr>
            <p:ph type="sldNum" sz="quarter" idx="12"/>
          </p:nvPr>
        </p:nvSpPr>
        <p:spPr/>
        <p:txBody>
          <a:bodyPr/>
          <a:lstStyle/>
          <a:p>
            <a:fld id="{C014DD1E-5D91-48A3-AD6D-45FBA980D106}" type="slidenum">
              <a:rPr lang="en-US" smtClean="0"/>
              <a:t>35</a:t>
            </a:fld>
            <a:endParaRPr lang="en-US"/>
          </a:p>
        </p:txBody>
      </p:sp>
      <p:pic>
        <p:nvPicPr>
          <p:cNvPr id="20" name="Picture 19"/>
          <p:cNvPicPr>
            <a:picLocks noChangeAspect="1"/>
          </p:cNvPicPr>
          <p:nvPr/>
        </p:nvPicPr>
        <p:blipFill>
          <a:blip r:embed="rId2">
            <a:clrChange>
              <a:clrFrom>
                <a:srgbClr val="FFFFFF"/>
              </a:clrFrom>
              <a:clrTo>
                <a:srgbClr val="FFFFFF">
                  <a:alpha val="0"/>
                </a:srgbClr>
              </a:clrTo>
            </a:clrChange>
          </a:blip>
          <a:stretch>
            <a:fillRect/>
          </a:stretch>
        </p:blipFill>
        <p:spPr>
          <a:xfrm>
            <a:off x="2665412" y="1514876"/>
            <a:ext cx="6000750" cy="4562475"/>
          </a:xfrm>
          <a:prstGeom prst="rect">
            <a:avLst/>
          </a:prstGeom>
        </p:spPr>
      </p:pic>
      <p:sp>
        <p:nvSpPr>
          <p:cNvPr id="5" name="TextBox 4"/>
          <p:cNvSpPr txBox="1"/>
          <p:nvPr/>
        </p:nvSpPr>
        <p:spPr>
          <a:xfrm>
            <a:off x="2390061" y="6077351"/>
            <a:ext cx="6295151" cy="400110"/>
          </a:xfrm>
          <a:prstGeom prst="rect">
            <a:avLst/>
          </a:prstGeom>
          <a:noFill/>
        </p:spPr>
        <p:txBody>
          <a:bodyPr wrap="square" rtlCol="0">
            <a:spAutoFit/>
          </a:bodyPr>
          <a:lstStyle/>
          <a:p>
            <a:pPr algn="ctr"/>
            <a:r>
              <a:rPr lang="en-US" sz="2000" dirty="0"/>
              <a:t>Figure 31. Yaw Orientation extraction </a:t>
            </a:r>
          </a:p>
        </p:txBody>
      </p:sp>
    </p:spTree>
    <p:extLst>
      <p:ext uri="{BB962C8B-B14F-4D97-AF65-F5344CB8AC3E}">
        <p14:creationId xmlns:p14="http://schemas.microsoft.com/office/powerpoint/2010/main" val="60749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Estimation</a:t>
            </a:r>
          </a:p>
        </p:txBody>
      </p:sp>
      <p:sp>
        <p:nvSpPr>
          <p:cNvPr id="4" name="Slide Number Placeholder 3"/>
          <p:cNvSpPr>
            <a:spLocks noGrp="1"/>
          </p:cNvSpPr>
          <p:nvPr>
            <p:ph type="sldNum" sz="quarter" idx="12"/>
          </p:nvPr>
        </p:nvSpPr>
        <p:spPr/>
        <p:txBody>
          <a:bodyPr/>
          <a:lstStyle/>
          <a:p>
            <a:fld id="{C014DD1E-5D91-48A3-AD6D-45FBA980D106}" type="slidenum">
              <a:rPr lang="en-US" smtClean="0"/>
              <a:t>36</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2894012" y="1371600"/>
            <a:ext cx="6400800" cy="4581525"/>
          </a:xfrm>
          <a:prstGeom prst="rect">
            <a:avLst/>
          </a:prstGeom>
        </p:spPr>
      </p:pic>
      <p:sp>
        <p:nvSpPr>
          <p:cNvPr id="6" name="TextBox 5"/>
          <p:cNvSpPr txBox="1"/>
          <p:nvPr/>
        </p:nvSpPr>
        <p:spPr>
          <a:xfrm>
            <a:off x="3122612" y="5946467"/>
            <a:ext cx="6295151" cy="400110"/>
          </a:xfrm>
          <a:prstGeom prst="rect">
            <a:avLst/>
          </a:prstGeom>
          <a:noFill/>
        </p:spPr>
        <p:txBody>
          <a:bodyPr wrap="square" rtlCol="0">
            <a:spAutoFit/>
          </a:bodyPr>
          <a:lstStyle/>
          <a:p>
            <a:pPr algn="ctr"/>
            <a:r>
              <a:rPr lang="en-US" sz="2000" dirty="0"/>
              <a:t>Figure 32. Height Estimation</a:t>
            </a:r>
          </a:p>
        </p:txBody>
      </p:sp>
    </p:spTree>
    <p:extLst>
      <p:ext uri="{BB962C8B-B14F-4D97-AF65-F5344CB8AC3E}">
        <p14:creationId xmlns:p14="http://schemas.microsoft.com/office/powerpoint/2010/main" val="12027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Kalman filter output when quadcopter in air</a:t>
            </a:r>
          </a:p>
        </p:txBody>
      </p:sp>
      <p:pic>
        <p:nvPicPr>
          <p:cNvPr id="5" name="Content Placeholder 4"/>
          <p:cNvPicPr>
            <a:picLocks noGrp="1" noChangeAspect="1"/>
          </p:cNvPicPr>
          <p:nvPr>
            <p:ph idx="1"/>
          </p:nvPr>
        </p:nvPicPr>
        <p:blipFill>
          <a:blip r:embed="rId2"/>
          <a:stretch>
            <a:fillRect/>
          </a:stretch>
        </p:blipFill>
        <p:spPr>
          <a:xfrm>
            <a:off x="1218883" y="1752600"/>
            <a:ext cx="5088358" cy="3090940"/>
          </a:xfrm>
          <a:prstGeom prst="rect">
            <a:avLst/>
          </a:prstGeom>
        </p:spPr>
      </p:pic>
      <p:sp>
        <p:nvSpPr>
          <p:cNvPr id="4" name="Slide Number Placeholder 3"/>
          <p:cNvSpPr>
            <a:spLocks noGrp="1"/>
          </p:cNvSpPr>
          <p:nvPr>
            <p:ph type="sldNum" sz="quarter" idx="12"/>
          </p:nvPr>
        </p:nvSpPr>
        <p:spPr/>
        <p:txBody>
          <a:bodyPr/>
          <a:lstStyle/>
          <a:p>
            <a:fld id="{C014DD1E-5D91-48A3-AD6D-45FBA980D106}" type="slidenum">
              <a:rPr lang="en-US" smtClean="0"/>
              <a:t>37</a:t>
            </a:fld>
            <a:endParaRPr lang="en-US"/>
          </a:p>
        </p:txBody>
      </p:sp>
      <p:pic>
        <p:nvPicPr>
          <p:cNvPr id="6" name="Picture 5"/>
          <p:cNvPicPr>
            <a:picLocks noChangeAspect="1"/>
          </p:cNvPicPr>
          <p:nvPr/>
        </p:nvPicPr>
        <p:blipFill>
          <a:blip r:embed="rId3"/>
          <a:stretch>
            <a:fillRect/>
          </a:stretch>
        </p:blipFill>
        <p:spPr>
          <a:xfrm>
            <a:off x="6399133" y="1752600"/>
            <a:ext cx="4932091" cy="3090940"/>
          </a:xfrm>
          <a:prstGeom prst="rect">
            <a:avLst/>
          </a:prstGeom>
        </p:spPr>
      </p:pic>
      <p:sp>
        <p:nvSpPr>
          <p:cNvPr id="7" name="TextBox 6"/>
          <p:cNvSpPr txBox="1"/>
          <p:nvPr/>
        </p:nvSpPr>
        <p:spPr>
          <a:xfrm>
            <a:off x="3006582" y="5416879"/>
            <a:ext cx="6295151" cy="400110"/>
          </a:xfrm>
          <a:prstGeom prst="rect">
            <a:avLst/>
          </a:prstGeom>
          <a:noFill/>
        </p:spPr>
        <p:txBody>
          <a:bodyPr wrap="square" rtlCol="0">
            <a:spAutoFit/>
          </a:bodyPr>
          <a:lstStyle/>
          <a:p>
            <a:pPr algn="ctr"/>
            <a:r>
              <a:rPr lang="en-US" sz="2000" dirty="0"/>
              <a:t>Figure 34. Kalman filter Raw vs. filtered (a) Pitch (b) Roll</a:t>
            </a:r>
          </a:p>
        </p:txBody>
      </p:sp>
      <p:sp>
        <p:nvSpPr>
          <p:cNvPr id="8" name="TextBox 7"/>
          <p:cNvSpPr txBox="1"/>
          <p:nvPr/>
        </p:nvSpPr>
        <p:spPr>
          <a:xfrm>
            <a:off x="3275012" y="4929045"/>
            <a:ext cx="771954" cy="400110"/>
          </a:xfrm>
          <a:prstGeom prst="rect">
            <a:avLst/>
          </a:prstGeom>
          <a:noFill/>
        </p:spPr>
        <p:txBody>
          <a:bodyPr wrap="square" rtlCol="0">
            <a:spAutoFit/>
          </a:bodyPr>
          <a:lstStyle/>
          <a:p>
            <a:pPr algn="ctr"/>
            <a:r>
              <a:rPr lang="en-US" sz="2000" dirty="0"/>
              <a:t>(a)</a:t>
            </a:r>
          </a:p>
        </p:txBody>
      </p:sp>
      <p:sp>
        <p:nvSpPr>
          <p:cNvPr id="9" name="TextBox 8"/>
          <p:cNvSpPr txBox="1"/>
          <p:nvPr/>
        </p:nvSpPr>
        <p:spPr>
          <a:xfrm>
            <a:off x="8554301" y="4921925"/>
            <a:ext cx="771954" cy="400110"/>
          </a:xfrm>
          <a:prstGeom prst="rect">
            <a:avLst/>
          </a:prstGeom>
          <a:noFill/>
        </p:spPr>
        <p:txBody>
          <a:bodyPr wrap="square" rtlCol="0">
            <a:spAutoFit/>
          </a:bodyPr>
          <a:lstStyle/>
          <a:p>
            <a:pPr algn="ctr"/>
            <a:r>
              <a:rPr lang="en-US" sz="2000" dirty="0"/>
              <a:t>(b)</a:t>
            </a:r>
          </a:p>
        </p:txBody>
      </p:sp>
    </p:spTree>
    <p:extLst>
      <p:ext uri="{BB962C8B-B14F-4D97-AF65-F5344CB8AC3E}">
        <p14:creationId xmlns:p14="http://schemas.microsoft.com/office/powerpoint/2010/main" val="144461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lnSpcReduction="10000"/>
          </a:bodyPr>
          <a:lstStyle/>
          <a:p>
            <a:r>
              <a:rPr lang="en-US" dirty="0"/>
              <a:t>An autonomous takeoff, altitude hold hovering and landing capable controller was developed for the F330 quadcopter.</a:t>
            </a:r>
          </a:p>
          <a:p>
            <a:r>
              <a:rPr lang="en-US" dirty="0"/>
              <a:t>Autonomous takeoff and landing works accurately. The altitude hold PID controller works well, but there’s room for fine tuning.</a:t>
            </a:r>
          </a:p>
          <a:p>
            <a:r>
              <a:rPr lang="en-US" dirty="0"/>
              <a:t>Because of increase in weight, rapid battery discharging, fine tuning the PID controller is difficult.</a:t>
            </a:r>
          </a:p>
          <a:p>
            <a:r>
              <a:rPr lang="en-US" dirty="0"/>
              <a:t>Altitude hold controller works well within +/-5 cm of the set point up to 70 cm.</a:t>
            </a:r>
          </a:p>
          <a:p>
            <a:r>
              <a:rPr lang="en-US" dirty="0"/>
              <a:t>Simulation and experimental values of the PID controller were different</a:t>
            </a:r>
          </a:p>
          <a:p>
            <a:endParaRPr lang="en-US" dirty="0"/>
          </a:p>
          <a:p>
            <a:endParaRPr lang="en-US" dirty="0"/>
          </a:p>
        </p:txBody>
      </p:sp>
      <p:sp>
        <p:nvSpPr>
          <p:cNvPr id="4" name="Slide Number Placeholder 3"/>
          <p:cNvSpPr>
            <a:spLocks noGrp="1"/>
          </p:cNvSpPr>
          <p:nvPr>
            <p:ph type="sldNum" sz="quarter" idx="12"/>
          </p:nvPr>
        </p:nvSpPr>
        <p:spPr/>
        <p:txBody>
          <a:bodyPr/>
          <a:lstStyle/>
          <a:p>
            <a:fld id="{C014DD1E-5D91-48A3-AD6D-45FBA980D106}" type="slidenum">
              <a:rPr lang="en-US" smtClean="0"/>
              <a:t>38</a:t>
            </a:fld>
            <a:endParaRPr lang="en-US"/>
          </a:p>
        </p:txBody>
      </p:sp>
    </p:spTree>
    <p:extLst>
      <p:ext uri="{BB962C8B-B14F-4D97-AF65-F5344CB8AC3E}">
        <p14:creationId xmlns:p14="http://schemas.microsoft.com/office/powerpoint/2010/main" val="138713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Change the quadcopter to DJI F450 model</a:t>
            </a:r>
          </a:p>
          <a:p>
            <a:r>
              <a:rPr lang="en-US" dirty="0"/>
              <a:t>Custom made flight controller</a:t>
            </a:r>
          </a:p>
          <a:p>
            <a:r>
              <a:rPr lang="en-US" dirty="0"/>
              <a:t>Gimbal for sensor panel</a:t>
            </a:r>
          </a:p>
          <a:p>
            <a:r>
              <a:rPr lang="en-US" dirty="0"/>
              <a:t>Replace sonar sensor by </a:t>
            </a:r>
            <a:r>
              <a:rPr lang="en-US" dirty="0" err="1"/>
              <a:t>LiDAR</a:t>
            </a:r>
            <a:r>
              <a:rPr lang="en-US" dirty="0"/>
              <a:t> sensors</a:t>
            </a:r>
          </a:p>
          <a:p>
            <a:r>
              <a:rPr lang="en-US" dirty="0"/>
              <a:t>Pose Estimation using </a:t>
            </a:r>
            <a:r>
              <a:rPr lang="en-US" dirty="0" err="1"/>
              <a:t>ArUco</a:t>
            </a:r>
            <a:r>
              <a:rPr lang="en-US" dirty="0"/>
              <a:t> markers</a:t>
            </a:r>
          </a:p>
        </p:txBody>
      </p:sp>
      <p:sp>
        <p:nvSpPr>
          <p:cNvPr id="4" name="Slide Number Placeholder 3"/>
          <p:cNvSpPr>
            <a:spLocks noGrp="1"/>
          </p:cNvSpPr>
          <p:nvPr>
            <p:ph type="sldNum" sz="quarter" idx="12"/>
          </p:nvPr>
        </p:nvSpPr>
        <p:spPr/>
        <p:txBody>
          <a:bodyPr/>
          <a:lstStyle/>
          <a:p>
            <a:fld id="{C014DD1E-5D91-48A3-AD6D-45FBA980D106}" type="slidenum">
              <a:rPr lang="en-US" smtClean="0"/>
              <a:t>39</a:t>
            </a:fld>
            <a:endParaRPr lang="en-US"/>
          </a:p>
        </p:txBody>
      </p:sp>
    </p:spTree>
    <p:extLst>
      <p:ext uri="{BB962C8B-B14F-4D97-AF65-F5344CB8AC3E}">
        <p14:creationId xmlns:p14="http://schemas.microsoft.com/office/powerpoint/2010/main" val="36638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Overview</a:t>
            </a:r>
          </a:p>
        </p:txBody>
      </p:sp>
      <p:sp>
        <p:nvSpPr>
          <p:cNvPr id="6" name="Slide Number Placeholder 5"/>
          <p:cNvSpPr>
            <a:spLocks noGrp="1"/>
          </p:cNvSpPr>
          <p:nvPr>
            <p:ph type="sldNum" sz="quarter" idx="12"/>
          </p:nvPr>
        </p:nvSpPr>
        <p:spPr/>
        <p:txBody>
          <a:bodyPr/>
          <a:lstStyle/>
          <a:p>
            <a:fld id="{C014DD1E-5D91-48A3-AD6D-45FBA980D106}" type="slidenum">
              <a:rPr lang="en-US" smtClean="0"/>
              <a:t>4</a:t>
            </a:fld>
            <a:endParaRPr lang="en-US"/>
          </a:p>
        </p:txBody>
      </p:sp>
      <p:sp>
        <p:nvSpPr>
          <p:cNvPr id="7" name="TextBox 6"/>
          <p:cNvSpPr txBox="1"/>
          <p:nvPr/>
        </p:nvSpPr>
        <p:spPr>
          <a:xfrm>
            <a:off x="4376566" y="6252278"/>
            <a:ext cx="3750942" cy="400110"/>
          </a:xfrm>
          <a:prstGeom prst="rect">
            <a:avLst/>
          </a:prstGeom>
          <a:noFill/>
        </p:spPr>
        <p:txBody>
          <a:bodyPr wrap="square" rtlCol="0">
            <a:spAutoFit/>
          </a:bodyPr>
          <a:lstStyle/>
          <a:p>
            <a:pPr algn="ctr"/>
            <a:r>
              <a:rPr lang="en-US" sz="2000" dirty="0"/>
              <a:t>Figure 1. Project Overview</a:t>
            </a:r>
          </a:p>
        </p:txBody>
      </p:sp>
      <p:grpSp>
        <p:nvGrpSpPr>
          <p:cNvPr id="9" name="Group 8"/>
          <p:cNvGrpSpPr/>
          <p:nvPr/>
        </p:nvGrpSpPr>
        <p:grpSpPr>
          <a:xfrm>
            <a:off x="1222837" y="1676400"/>
            <a:ext cx="10058400" cy="4423231"/>
            <a:chOff x="1222837" y="1676400"/>
            <a:chExt cx="10058400" cy="442323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37" y="1676400"/>
              <a:ext cx="10058400" cy="4423231"/>
            </a:xfrm>
            <a:prstGeom prst="rect">
              <a:avLst/>
            </a:prstGeom>
          </p:spPr>
        </p:pic>
        <p:sp>
          <p:nvSpPr>
            <p:cNvPr id="8" name="Rectangle 7"/>
            <p:cNvSpPr/>
            <p:nvPr/>
          </p:nvSpPr>
          <p:spPr>
            <a:xfrm>
              <a:off x="10563649" y="5410200"/>
              <a:ext cx="407563" cy="457200"/>
            </a:xfrm>
            <a:prstGeom prst="rect">
              <a:avLst/>
            </a:prstGeom>
            <a:solidFill>
              <a:schemeClr val="tx1"/>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800"/>
            </a:p>
          </p:txBody>
        </p:sp>
      </p:grpSp>
    </p:spTree>
    <p:extLst>
      <p:ext uri="{BB962C8B-B14F-4D97-AF65-F5344CB8AC3E}">
        <p14:creationId xmlns:p14="http://schemas.microsoft.com/office/powerpoint/2010/main" val="69475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fontScale="85000" lnSpcReduction="20000"/>
          </a:bodyPr>
          <a:lstStyle/>
          <a:p>
            <a:pPr marL="514350" lvl="0" indent="-514350">
              <a:buFont typeface="+mj-lt"/>
              <a:buAutoNum type="arabicPeriod"/>
            </a:pPr>
            <a:r>
              <a:rPr lang="en-US" dirty="0"/>
              <a:t>Design and Implementation of a Quadcopter with Visual Control 2016 [ONLINE] Available at: http://www.es.ele.tue.nl/education/5HC99/wiki/images/0/0f/ Report_ group3 .pdf. [Accessed 17 April 2016].</a:t>
            </a:r>
          </a:p>
          <a:p>
            <a:pPr marL="514350" indent="-514350">
              <a:buFont typeface="+mj-lt"/>
              <a:buAutoNum type="arabicPeriod"/>
            </a:pPr>
            <a:r>
              <a:rPr lang="en-US" dirty="0"/>
              <a:t>Lindsay </a:t>
            </a:r>
            <a:r>
              <a:rPr lang="en-US" dirty="0" err="1"/>
              <a:t>Kleeman</a:t>
            </a:r>
            <a:r>
              <a:rPr lang="en-US" dirty="0"/>
              <a:t>. 2000. Understanding and Applying Kalman Filtering. [ONLINE] Available at: http://biorobotics.ri.cmu.edu/papers/sbp_papers/integrated3/kleeman_ </a:t>
            </a:r>
            <a:r>
              <a:rPr lang="en-US" dirty="0" err="1"/>
              <a:t>kalman</a:t>
            </a:r>
            <a:r>
              <a:rPr lang="en-US" dirty="0"/>
              <a:t>_ basics.pdf. [Accessed 15 July 2016].</a:t>
            </a:r>
          </a:p>
          <a:p>
            <a:pPr marL="514350" indent="-514350">
              <a:buFont typeface="+mj-lt"/>
              <a:buAutoNum type="arabicPeriod"/>
            </a:pPr>
            <a:r>
              <a:rPr lang="en-US" dirty="0"/>
              <a:t>L. S. D. A. E. </a:t>
            </a:r>
            <a:r>
              <a:rPr lang="en-US" dirty="0" err="1"/>
              <a:t>Ser</a:t>
            </a:r>
            <a:r>
              <a:rPr lang="en-US" dirty="0"/>
              <a:t>-Nam Lim, "A Scalable Image-Based Multi-Camera Visual Surveillance System," University of Maryland, College </a:t>
            </a:r>
            <a:r>
              <a:rPr lang="en-US" dirty="0" err="1"/>
              <a:t>Park,Computer</a:t>
            </a:r>
            <a:r>
              <a:rPr lang="en-US" dirty="0"/>
              <a:t> Vision </a:t>
            </a:r>
            <a:r>
              <a:rPr lang="en-US" dirty="0" err="1"/>
              <a:t>Laboratory,UMIACS</a:t>
            </a:r>
            <a:r>
              <a:rPr lang="en-US" dirty="0"/>
              <a:t>, Maryland.</a:t>
            </a:r>
          </a:p>
          <a:p>
            <a:pPr marL="514350" indent="-514350">
              <a:buFont typeface="+mj-lt"/>
              <a:buAutoNum type="arabicPeriod"/>
            </a:pPr>
            <a:r>
              <a:rPr lang="en-US" dirty="0"/>
              <a:t>N. Instruments, "PID Theory Explained," 29 mar 2011. [Online]. Available: http://www.ni.com/white-paper/3782/en/. [Accessed 15 09 2016].</a:t>
            </a:r>
          </a:p>
        </p:txBody>
      </p:sp>
      <p:sp>
        <p:nvSpPr>
          <p:cNvPr id="4" name="Slide Number Placeholder 3"/>
          <p:cNvSpPr>
            <a:spLocks noGrp="1"/>
          </p:cNvSpPr>
          <p:nvPr>
            <p:ph type="sldNum" sz="quarter" idx="12"/>
          </p:nvPr>
        </p:nvSpPr>
        <p:spPr/>
        <p:txBody>
          <a:bodyPr/>
          <a:lstStyle/>
          <a:p>
            <a:fld id="{C014DD1E-5D91-48A3-AD6D-45FBA980D106}" type="slidenum">
              <a:rPr lang="en-US" smtClean="0"/>
              <a:t>40</a:t>
            </a:fld>
            <a:endParaRPr lang="en-US"/>
          </a:p>
        </p:txBody>
      </p:sp>
    </p:spTree>
    <p:extLst>
      <p:ext uri="{BB962C8B-B14F-4D97-AF65-F5344CB8AC3E}">
        <p14:creationId xmlns:p14="http://schemas.microsoft.com/office/powerpoint/2010/main" val="376504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12"/>
          </p:nvPr>
        </p:nvSpPr>
        <p:spPr/>
        <p:txBody>
          <a:bodyPr/>
          <a:lstStyle/>
          <a:p>
            <a:fld id="{C014DD1E-5D91-48A3-AD6D-45FBA980D106}" type="slidenum">
              <a:rPr lang="en-US" smtClean="0"/>
              <a:t>41</a:t>
            </a:fld>
            <a:endParaRPr lang="en-US"/>
          </a:p>
        </p:txBody>
      </p:sp>
    </p:spTree>
    <p:extLst>
      <p:ext uri="{BB962C8B-B14F-4D97-AF65-F5344CB8AC3E}">
        <p14:creationId xmlns:p14="http://schemas.microsoft.com/office/powerpoint/2010/main" val="31192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Axis movement controller simulation</a:t>
            </a:r>
          </a:p>
        </p:txBody>
      </p:sp>
      <p:sp>
        <p:nvSpPr>
          <p:cNvPr id="4" name="Slide Number Placeholder 3"/>
          <p:cNvSpPr>
            <a:spLocks noGrp="1"/>
          </p:cNvSpPr>
          <p:nvPr>
            <p:ph type="sldNum" sz="quarter" idx="12"/>
          </p:nvPr>
        </p:nvSpPr>
        <p:spPr/>
        <p:txBody>
          <a:bodyPr/>
          <a:lstStyle/>
          <a:p>
            <a:fld id="{C014DD1E-5D91-48A3-AD6D-45FBA980D106}" type="slidenum">
              <a:rPr lang="en-US" smtClean="0"/>
              <a:t>42</a:t>
            </a:fld>
            <a:endParaRPr lang="en-US"/>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18174" r="16658" b="51050"/>
          <a:stretch/>
        </p:blipFill>
        <p:spPr>
          <a:xfrm>
            <a:off x="6246812" y="1920787"/>
            <a:ext cx="5638800" cy="3759199"/>
          </a:xfrm>
        </p:spPr>
      </p:pic>
      <p:sp>
        <p:nvSpPr>
          <p:cNvPr id="5" name="TextBox 4"/>
          <p:cNvSpPr txBox="1"/>
          <p:nvPr/>
        </p:nvSpPr>
        <p:spPr>
          <a:xfrm>
            <a:off x="1218883" y="5818114"/>
            <a:ext cx="9142650" cy="400110"/>
          </a:xfrm>
          <a:prstGeom prst="rect">
            <a:avLst/>
          </a:prstGeom>
          <a:noFill/>
        </p:spPr>
        <p:txBody>
          <a:bodyPr wrap="square" rtlCol="0">
            <a:spAutoFit/>
          </a:bodyPr>
          <a:lstStyle/>
          <a:p>
            <a:pPr algn="ctr"/>
            <a:r>
              <a:rPr lang="en-US" sz="2000" dirty="0"/>
              <a:t>Figure 11. (a) Forces acting on the quadcopter (b)</a:t>
            </a:r>
          </a:p>
        </p:txBody>
      </p:sp>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12" y="2428786"/>
            <a:ext cx="5897881" cy="2743200"/>
          </a:xfrm>
          <a:prstGeom prst="rect">
            <a:avLst/>
          </a:prstGeom>
        </p:spPr>
      </p:pic>
      <p:sp>
        <p:nvSpPr>
          <p:cNvPr id="8" name="TextBox 7"/>
          <p:cNvSpPr txBox="1"/>
          <p:nvPr/>
        </p:nvSpPr>
        <p:spPr>
          <a:xfrm>
            <a:off x="2589212" y="5207819"/>
            <a:ext cx="762000" cy="400110"/>
          </a:xfrm>
          <a:prstGeom prst="rect">
            <a:avLst/>
          </a:prstGeom>
          <a:noFill/>
        </p:spPr>
        <p:txBody>
          <a:bodyPr wrap="square" rtlCol="0">
            <a:spAutoFit/>
          </a:bodyPr>
          <a:lstStyle/>
          <a:p>
            <a:pPr algn="ctr"/>
            <a:r>
              <a:rPr lang="en-US" sz="2000" dirty="0"/>
              <a:t>(a)</a:t>
            </a:r>
          </a:p>
        </p:txBody>
      </p:sp>
      <p:sp>
        <p:nvSpPr>
          <p:cNvPr id="9" name="TextBox 8"/>
          <p:cNvSpPr txBox="1"/>
          <p:nvPr/>
        </p:nvSpPr>
        <p:spPr>
          <a:xfrm>
            <a:off x="10602701" y="5671583"/>
            <a:ext cx="762000" cy="400110"/>
          </a:xfrm>
          <a:prstGeom prst="rect">
            <a:avLst/>
          </a:prstGeom>
          <a:noFill/>
        </p:spPr>
        <p:txBody>
          <a:bodyPr wrap="square" rtlCol="0">
            <a:spAutoFit/>
          </a:bodyPr>
          <a:lstStyle/>
          <a:p>
            <a:pPr algn="ctr"/>
            <a:r>
              <a:rPr lang="en-US" sz="2000" dirty="0"/>
              <a:t>(b)</a:t>
            </a:r>
          </a:p>
        </p:txBody>
      </p:sp>
    </p:spTree>
    <p:extLst>
      <p:ext uri="{BB962C8B-B14F-4D97-AF65-F5344CB8AC3E}">
        <p14:creationId xmlns:p14="http://schemas.microsoft.com/office/powerpoint/2010/main" val="310829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simulation using Simulink</a:t>
            </a: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5368" t="10246" r="2028" b="9498"/>
          <a:stretch/>
        </p:blipFill>
        <p:spPr>
          <a:xfrm>
            <a:off x="386485" y="1906255"/>
            <a:ext cx="5354105" cy="2926080"/>
          </a:xfrm>
        </p:spPr>
      </p:pic>
      <p:sp>
        <p:nvSpPr>
          <p:cNvPr id="4" name="Slide Number Placeholder 3"/>
          <p:cNvSpPr>
            <a:spLocks noGrp="1"/>
          </p:cNvSpPr>
          <p:nvPr>
            <p:ph type="sldNum" sz="quarter" idx="12"/>
          </p:nvPr>
        </p:nvSpPr>
        <p:spPr/>
        <p:txBody>
          <a:bodyPr/>
          <a:lstStyle/>
          <a:p>
            <a:fld id="{C014DD1E-5D91-48A3-AD6D-45FBA980D106}" type="slidenum">
              <a:rPr lang="en-US" smtClean="0"/>
              <a:t>43</a:t>
            </a:fld>
            <a:endParaRPr lang="en-US"/>
          </a:p>
        </p:txBody>
      </p:sp>
      <p:sp>
        <p:nvSpPr>
          <p:cNvPr id="6" name="TextBox 5"/>
          <p:cNvSpPr txBox="1"/>
          <p:nvPr/>
        </p:nvSpPr>
        <p:spPr>
          <a:xfrm>
            <a:off x="531812" y="5286328"/>
            <a:ext cx="11047572" cy="400110"/>
          </a:xfrm>
          <a:prstGeom prst="rect">
            <a:avLst/>
          </a:prstGeom>
          <a:noFill/>
        </p:spPr>
        <p:txBody>
          <a:bodyPr wrap="square" rtlCol="0">
            <a:spAutoFit/>
          </a:bodyPr>
          <a:lstStyle/>
          <a:p>
            <a:pPr algn="ctr"/>
            <a:r>
              <a:rPr lang="en-US" sz="2000" dirty="0"/>
              <a:t>Figure 5. F330 quadcopter model in Simulink (a) Quadcopter (b) quadcopter on the mobile robot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576" y="1894418"/>
            <a:ext cx="6218461" cy="2926080"/>
          </a:xfrm>
          <a:prstGeom prst="rect">
            <a:avLst/>
          </a:prstGeom>
        </p:spPr>
      </p:pic>
      <p:sp>
        <p:nvSpPr>
          <p:cNvPr id="7" name="TextBox 6"/>
          <p:cNvSpPr txBox="1"/>
          <p:nvPr/>
        </p:nvSpPr>
        <p:spPr>
          <a:xfrm>
            <a:off x="2817812" y="4820498"/>
            <a:ext cx="762000" cy="400110"/>
          </a:xfrm>
          <a:prstGeom prst="rect">
            <a:avLst/>
          </a:prstGeom>
          <a:noFill/>
        </p:spPr>
        <p:txBody>
          <a:bodyPr wrap="square" rtlCol="0">
            <a:spAutoFit/>
          </a:bodyPr>
          <a:lstStyle/>
          <a:p>
            <a:pPr algn="ctr"/>
            <a:r>
              <a:rPr lang="en-US" sz="2000" dirty="0"/>
              <a:t>(a)</a:t>
            </a:r>
          </a:p>
        </p:txBody>
      </p:sp>
      <p:sp>
        <p:nvSpPr>
          <p:cNvPr id="8" name="TextBox 7"/>
          <p:cNvSpPr txBox="1"/>
          <p:nvPr/>
        </p:nvSpPr>
        <p:spPr>
          <a:xfrm>
            <a:off x="8477806" y="4838221"/>
            <a:ext cx="762000" cy="400110"/>
          </a:xfrm>
          <a:prstGeom prst="rect">
            <a:avLst/>
          </a:prstGeom>
          <a:noFill/>
        </p:spPr>
        <p:txBody>
          <a:bodyPr wrap="square" rtlCol="0">
            <a:spAutoFit/>
          </a:bodyPr>
          <a:lstStyle/>
          <a:p>
            <a:pPr algn="ctr"/>
            <a:r>
              <a:rPr lang="en-US" sz="2000" dirty="0"/>
              <a:t>(b)</a:t>
            </a:r>
          </a:p>
        </p:txBody>
      </p:sp>
    </p:spTree>
    <p:extLst>
      <p:ext uri="{BB962C8B-B14F-4D97-AF65-F5344CB8AC3E}">
        <p14:creationId xmlns:p14="http://schemas.microsoft.com/office/powerpoint/2010/main" val="18610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simulation using Simulink</a:t>
            </a:r>
          </a:p>
        </p:txBody>
      </p:sp>
      <p:sp>
        <p:nvSpPr>
          <p:cNvPr id="4" name="Slide Number Placeholder 3"/>
          <p:cNvSpPr>
            <a:spLocks noGrp="1"/>
          </p:cNvSpPr>
          <p:nvPr>
            <p:ph type="sldNum" sz="quarter" idx="12"/>
          </p:nvPr>
        </p:nvSpPr>
        <p:spPr/>
        <p:txBody>
          <a:bodyPr/>
          <a:lstStyle/>
          <a:p>
            <a:fld id="{C014DD1E-5D91-48A3-AD6D-45FBA980D106}" type="slidenum">
              <a:rPr lang="en-US" smtClean="0"/>
              <a:t>44</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752" b="61646"/>
          <a:stretch/>
        </p:blipFill>
        <p:spPr>
          <a:xfrm>
            <a:off x="2090794" y="2133600"/>
            <a:ext cx="8616678" cy="2926080"/>
          </a:xfrm>
          <a:prstGeom prst="rect">
            <a:avLst/>
          </a:prstGeom>
        </p:spPr>
      </p:pic>
      <p:sp>
        <p:nvSpPr>
          <p:cNvPr id="10" name="TextBox 9"/>
          <p:cNvSpPr txBox="1"/>
          <p:nvPr/>
        </p:nvSpPr>
        <p:spPr>
          <a:xfrm>
            <a:off x="2436733" y="5310846"/>
            <a:ext cx="7924800" cy="400110"/>
          </a:xfrm>
          <a:prstGeom prst="rect">
            <a:avLst/>
          </a:prstGeom>
          <a:noFill/>
        </p:spPr>
        <p:txBody>
          <a:bodyPr wrap="square" rtlCol="0">
            <a:spAutoFit/>
          </a:bodyPr>
          <a:lstStyle/>
          <a:p>
            <a:pPr algn="ctr"/>
            <a:r>
              <a:rPr lang="en-US" sz="2000" dirty="0"/>
              <a:t>Figure 7. P controller for constant RPM</a:t>
            </a:r>
          </a:p>
        </p:txBody>
      </p:sp>
    </p:spTree>
    <p:extLst>
      <p:ext uri="{BB962C8B-B14F-4D97-AF65-F5344CB8AC3E}">
        <p14:creationId xmlns:p14="http://schemas.microsoft.com/office/powerpoint/2010/main" val="26749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system simulation results</a:t>
            </a:r>
          </a:p>
        </p:txBody>
      </p:sp>
      <p:sp>
        <p:nvSpPr>
          <p:cNvPr id="4" name="Slide Number Placeholder 3"/>
          <p:cNvSpPr>
            <a:spLocks noGrp="1"/>
          </p:cNvSpPr>
          <p:nvPr>
            <p:ph type="sldNum" sz="quarter" idx="12"/>
          </p:nvPr>
        </p:nvSpPr>
        <p:spPr/>
        <p:txBody>
          <a:bodyPr/>
          <a:lstStyle/>
          <a:p>
            <a:fld id="{C014DD1E-5D91-48A3-AD6D-45FBA980D106}" type="slidenum">
              <a:rPr lang="en-US" smtClean="0"/>
              <a:t>45</a:t>
            </a:fld>
            <a:endParaRPr lang="en-US"/>
          </a:p>
        </p:txBody>
      </p:sp>
      <p:sp>
        <p:nvSpPr>
          <p:cNvPr id="6" name="TextBox 5"/>
          <p:cNvSpPr txBox="1"/>
          <p:nvPr/>
        </p:nvSpPr>
        <p:spPr>
          <a:xfrm>
            <a:off x="2436733" y="6356352"/>
            <a:ext cx="7924800" cy="400110"/>
          </a:xfrm>
          <a:prstGeom prst="rect">
            <a:avLst/>
          </a:prstGeom>
          <a:noFill/>
        </p:spPr>
        <p:txBody>
          <a:bodyPr wrap="square" rtlCol="0">
            <a:spAutoFit/>
          </a:bodyPr>
          <a:lstStyle/>
          <a:p>
            <a:pPr algn="ctr"/>
            <a:r>
              <a:rPr lang="en-US" sz="2000" dirty="0"/>
              <a:t>Figure 27. Full system simulation results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2" y="1421442"/>
            <a:ext cx="8839042" cy="4945070"/>
          </a:xfrm>
          <a:prstGeom prst="rect">
            <a:avLst/>
          </a:prstGeom>
        </p:spPr>
      </p:pic>
    </p:spTree>
    <p:extLst>
      <p:ext uri="{BB962C8B-B14F-4D97-AF65-F5344CB8AC3E}">
        <p14:creationId xmlns:p14="http://schemas.microsoft.com/office/powerpoint/2010/main" val="17786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vs Measured</a:t>
            </a:r>
          </a:p>
        </p:txBody>
      </p:sp>
      <p:sp>
        <p:nvSpPr>
          <p:cNvPr id="4" name="Slide Number Placeholder 3"/>
          <p:cNvSpPr>
            <a:spLocks noGrp="1"/>
          </p:cNvSpPr>
          <p:nvPr>
            <p:ph type="sldNum" sz="quarter" idx="12"/>
          </p:nvPr>
        </p:nvSpPr>
        <p:spPr/>
        <p:txBody>
          <a:bodyPr/>
          <a:lstStyle/>
          <a:p>
            <a:fld id="{C014DD1E-5D91-48A3-AD6D-45FBA980D106}" type="slidenum">
              <a:rPr lang="en-US" smtClean="0"/>
              <a:t>46</a:t>
            </a:fld>
            <a:endParaRPr lang="en-US"/>
          </a:p>
        </p:txBody>
      </p:sp>
      <p:pic>
        <p:nvPicPr>
          <p:cNvPr id="7" name="Picture 6"/>
          <p:cNvPicPr>
            <a:picLocks noChangeAspect="1"/>
          </p:cNvPicPr>
          <p:nvPr/>
        </p:nvPicPr>
        <p:blipFill>
          <a:blip r:embed="rId2"/>
          <a:stretch>
            <a:fillRect/>
          </a:stretch>
        </p:blipFill>
        <p:spPr>
          <a:xfrm>
            <a:off x="1370012" y="2286000"/>
            <a:ext cx="5848350" cy="2028825"/>
          </a:xfrm>
          <a:prstGeom prst="rect">
            <a:avLst/>
          </a:prstGeom>
        </p:spPr>
      </p:pic>
      <p:graphicFrame>
        <p:nvGraphicFramePr>
          <p:cNvPr id="8" name="Chart 7">
            <a:extLst>
              <a:ext uri="{FF2B5EF4-FFF2-40B4-BE49-F238E27FC236}">
                <a16:creationId xmlns:a16="http://schemas.microsoft.com/office/drawing/2014/main" id="{15FB4D88-8295-4E75-BC5B-3CB858E5FA69}"/>
              </a:ext>
            </a:extLst>
          </p:cNvPr>
          <p:cNvGraphicFramePr/>
          <p:nvPr>
            <p:extLst/>
          </p:nvPr>
        </p:nvGraphicFramePr>
        <p:xfrm>
          <a:off x="7218362" y="180022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513012" y="4902170"/>
            <a:ext cx="7772400" cy="400110"/>
          </a:xfrm>
          <a:prstGeom prst="rect">
            <a:avLst/>
          </a:prstGeom>
          <a:noFill/>
        </p:spPr>
        <p:txBody>
          <a:bodyPr wrap="square" rtlCol="0">
            <a:spAutoFit/>
          </a:bodyPr>
          <a:lstStyle/>
          <a:p>
            <a:pPr algn="ctr"/>
            <a:r>
              <a:rPr lang="en-US" sz="2000" dirty="0"/>
              <a:t>Figure 33. Height Estimation Actual Vs. Measured comparison</a:t>
            </a:r>
          </a:p>
        </p:txBody>
      </p:sp>
    </p:spTree>
    <p:extLst>
      <p:ext uri="{BB962C8B-B14F-4D97-AF65-F5344CB8AC3E}">
        <p14:creationId xmlns:p14="http://schemas.microsoft.com/office/powerpoint/2010/main" val="75979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Implemented system</a:t>
            </a:r>
          </a:p>
        </p:txBody>
      </p:sp>
      <p:sp>
        <p:nvSpPr>
          <p:cNvPr id="6" name="Slide Number Placeholder 5"/>
          <p:cNvSpPr>
            <a:spLocks noGrp="1"/>
          </p:cNvSpPr>
          <p:nvPr>
            <p:ph type="sldNum" sz="quarter" idx="12"/>
          </p:nvPr>
        </p:nvSpPr>
        <p:spPr/>
        <p:txBody>
          <a:bodyPr/>
          <a:lstStyle/>
          <a:p>
            <a:fld id="{C014DD1E-5D91-48A3-AD6D-45FBA980D106}" type="slidenum">
              <a:rPr lang="en-US" smtClean="0"/>
              <a:t>5</a:t>
            </a:fld>
            <a:endParaRPr lang="en-US"/>
          </a:p>
        </p:txBody>
      </p:sp>
      <p:sp>
        <p:nvSpPr>
          <p:cNvPr id="7" name="TextBox 6"/>
          <p:cNvSpPr txBox="1"/>
          <p:nvPr/>
        </p:nvSpPr>
        <p:spPr>
          <a:xfrm>
            <a:off x="3732212" y="6248400"/>
            <a:ext cx="4461046" cy="400110"/>
          </a:xfrm>
          <a:prstGeom prst="rect">
            <a:avLst/>
          </a:prstGeom>
          <a:noFill/>
        </p:spPr>
        <p:txBody>
          <a:bodyPr wrap="square" rtlCol="0">
            <a:spAutoFit/>
          </a:bodyPr>
          <a:lstStyle/>
          <a:p>
            <a:pPr algn="ctr"/>
            <a:r>
              <a:rPr lang="en-US" sz="2000" dirty="0"/>
              <a:t>Figure 2. Final System Implementation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6" y="1491831"/>
            <a:ext cx="10058400" cy="4663143"/>
          </a:xfrm>
          <a:prstGeom prst="rect">
            <a:avLst/>
          </a:prstGeom>
        </p:spPr>
      </p:pic>
    </p:spTree>
    <p:extLst>
      <p:ext uri="{BB962C8B-B14F-4D97-AF65-F5344CB8AC3E}">
        <p14:creationId xmlns:p14="http://schemas.microsoft.com/office/powerpoint/2010/main" val="10469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715963"/>
          </a:xfrm>
        </p:spPr>
        <p:txBody>
          <a:bodyPr/>
          <a:lstStyle/>
          <a:p>
            <a:r>
              <a:rPr lang="en-US" dirty="0"/>
              <a:t>Project flow diagram</a:t>
            </a:r>
          </a:p>
        </p:txBody>
      </p:sp>
      <p:sp>
        <p:nvSpPr>
          <p:cNvPr id="4" name="Slide Number Placeholder 3"/>
          <p:cNvSpPr>
            <a:spLocks noGrp="1"/>
          </p:cNvSpPr>
          <p:nvPr>
            <p:ph type="sldNum" sz="quarter" idx="12"/>
          </p:nvPr>
        </p:nvSpPr>
        <p:spPr/>
        <p:txBody>
          <a:bodyPr/>
          <a:lstStyle/>
          <a:p>
            <a:fld id="{C014DD1E-5D91-48A3-AD6D-45FBA980D106}" type="slidenum">
              <a:rPr lang="en-US" smtClean="0"/>
              <a:t>6</a:t>
            </a:fld>
            <a:endParaRPr lang="en-US"/>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l="1099" t="2443" r="1099" b="1548"/>
          <a:stretch/>
        </p:blipFill>
        <p:spPr>
          <a:xfrm>
            <a:off x="2741612" y="1143000"/>
            <a:ext cx="6781800" cy="4953000"/>
          </a:xfrm>
          <a:prstGeom prst="rect">
            <a:avLst/>
          </a:prstGeom>
        </p:spPr>
      </p:pic>
      <p:sp>
        <p:nvSpPr>
          <p:cNvPr id="77" name="TextBox 76"/>
          <p:cNvSpPr txBox="1"/>
          <p:nvPr/>
        </p:nvSpPr>
        <p:spPr>
          <a:xfrm>
            <a:off x="4189412" y="6204021"/>
            <a:ext cx="3750942" cy="400110"/>
          </a:xfrm>
          <a:prstGeom prst="rect">
            <a:avLst/>
          </a:prstGeom>
          <a:noFill/>
        </p:spPr>
        <p:txBody>
          <a:bodyPr wrap="square" rtlCol="0">
            <a:spAutoFit/>
          </a:bodyPr>
          <a:lstStyle/>
          <a:p>
            <a:pPr algn="ctr"/>
            <a:r>
              <a:rPr lang="en-US" sz="2000" dirty="0"/>
              <a:t>Figure 3. Project flow diagram</a:t>
            </a:r>
          </a:p>
        </p:txBody>
      </p:sp>
    </p:spTree>
    <p:extLst>
      <p:ext uri="{BB962C8B-B14F-4D97-AF65-F5344CB8AC3E}">
        <p14:creationId xmlns:p14="http://schemas.microsoft.com/office/powerpoint/2010/main" val="117672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Objectives</a:t>
            </a:r>
          </a:p>
        </p:txBody>
      </p:sp>
      <p:sp>
        <p:nvSpPr>
          <p:cNvPr id="3" name="Content Placeholder 2"/>
          <p:cNvSpPr>
            <a:spLocks noGrp="1"/>
          </p:cNvSpPr>
          <p:nvPr>
            <p:ph idx="1"/>
          </p:nvPr>
        </p:nvSpPr>
        <p:spPr/>
        <p:txBody>
          <a:bodyPr/>
          <a:lstStyle/>
          <a:p>
            <a:r>
              <a:rPr lang="en-US" dirty="0"/>
              <a:t>Complete simulation of the system in Matlab Simulink</a:t>
            </a:r>
          </a:p>
          <a:p>
            <a:r>
              <a:rPr lang="en-US" dirty="0"/>
              <a:t>Implementation of an altitude hold PID controller</a:t>
            </a:r>
          </a:p>
          <a:p>
            <a:r>
              <a:rPr lang="en-US" dirty="0"/>
              <a:t>Implementation of an autonomous takeoff and landing procedures</a:t>
            </a:r>
          </a:p>
          <a:p>
            <a:r>
              <a:rPr lang="en-US" dirty="0"/>
              <a:t>X, Y coordinates and yaw angle extraction using image processing</a:t>
            </a:r>
          </a:p>
          <a:p>
            <a:r>
              <a:rPr lang="en-US" dirty="0"/>
              <a:t>Implementation of mobile robot platform</a:t>
            </a:r>
          </a:p>
        </p:txBody>
      </p:sp>
      <p:sp>
        <p:nvSpPr>
          <p:cNvPr id="4" name="Slide Number Placeholder 3"/>
          <p:cNvSpPr>
            <a:spLocks noGrp="1"/>
          </p:cNvSpPr>
          <p:nvPr>
            <p:ph type="sldNum" sz="quarter" idx="12"/>
          </p:nvPr>
        </p:nvSpPr>
        <p:spPr/>
        <p:txBody>
          <a:bodyPr/>
          <a:lstStyle/>
          <a:p>
            <a:fld id="{C014DD1E-5D91-48A3-AD6D-45FBA980D106}" type="slidenum">
              <a:rPr lang="en-US" smtClean="0"/>
              <a:t>7</a:t>
            </a:fld>
            <a:endParaRPr lang="en-US"/>
          </a:p>
        </p:txBody>
      </p:sp>
    </p:spTree>
    <p:extLst>
      <p:ext uri="{BB962C8B-B14F-4D97-AF65-F5344CB8AC3E}">
        <p14:creationId xmlns:p14="http://schemas.microsoft.com/office/powerpoint/2010/main" val="350917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&amp; Implementation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014DD1E-5D91-48A3-AD6D-45FBA980D106}" type="slidenum">
              <a:rPr lang="en-US" smtClean="0"/>
              <a:t>8</a:t>
            </a:fld>
            <a:endParaRPr lang="en-US"/>
          </a:p>
        </p:txBody>
      </p:sp>
    </p:spTree>
    <p:extLst>
      <p:ext uri="{BB962C8B-B14F-4D97-AF65-F5344CB8AC3E}">
        <p14:creationId xmlns:p14="http://schemas.microsoft.com/office/powerpoint/2010/main" val="223867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2412" y="1498600"/>
            <a:ext cx="10056972" cy="45825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800"/>
          </a:p>
        </p:txBody>
      </p:sp>
      <p:sp>
        <p:nvSpPr>
          <p:cNvPr id="2" name="Title 1"/>
          <p:cNvSpPr>
            <a:spLocks noGrp="1"/>
          </p:cNvSpPr>
          <p:nvPr>
            <p:ph type="title"/>
          </p:nvPr>
        </p:nvSpPr>
        <p:spPr>
          <a:xfrm>
            <a:off x="1218883" y="137028"/>
            <a:ext cx="10742929" cy="1223963"/>
          </a:xfrm>
        </p:spPr>
        <p:txBody>
          <a:bodyPr/>
          <a:lstStyle/>
          <a:p>
            <a:r>
              <a:rPr lang="en-US" dirty="0"/>
              <a:t>Ideal </a:t>
            </a:r>
            <a:r>
              <a:rPr lang="en-US" sz="3200" dirty="0"/>
              <a:t>Quadcopter</a:t>
            </a:r>
            <a:r>
              <a:rPr lang="en-US" dirty="0"/>
              <a:t> simulation - Mathematical model</a:t>
            </a:r>
          </a:p>
        </p:txBody>
      </p:sp>
      <p:sp>
        <p:nvSpPr>
          <p:cNvPr id="4" name="Slide Number Placeholder 3"/>
          <p:cNvSpPr>
            <a:spLocks noGrp="1"/>
          </p:cNvSpPr>
          <p:nvPr>
            <p:ph type="sldNum" sz="quarter" idx="12"/>
          </p:nvPr>
        </p:nvSpPr>
        <p:spPr/>
        <p:txBody>
          <a:bodyPr/>
          <a:lstStyle/>
          <a:p>
            <a:fld id="{C014DD1E-5D91-48A3-AD6D-45FBA980D106}" type="slidenum">
              <a:rPr lang="en-US" smtClean="0"/>
              <a:t>9</a:t>
            </a:fld>
            <a:endParaRPr lang="en-US"/>
          </a:p>
        </p:txBody>
      </p:sp>
      <p:sp>
        <p:nvSpPr>
          <p:cNvPr id="10" name="Rectangle 9"/>
          <p:cNvSpPr/>
          <p:nvPr/>
        </p:nvSpPr>
        <p:spPr>
          <a:xfrm>
            <a:off x="2627233" y="6077249"/>
            <a:ext cx="7543800" cy="461665"/>
          </a:xfrm>
          <a:prstGeom prst="rect">
            <a:avLst/>
          </a:prstGeom>
        </p:spPr>
        <p:txBody>
          <a:bodyPr wrap="square">
            <a:spAutoFit/>
          </a:bodyPr>
          <a:lstStyle/>
          <a:p>
            <a:pPr algn="ctr"/>
            <a:r>
              <a:rPr lang="en-US" dirty="0"/>
              <a:t>Flow chart of Mathematical model functions</a:t>
            </a:r>
          </a:p>
        </p:txBody>
      </p:sp>
      <p:pic>
        <p:nvPicPr>
          <p:cNvPr id="5" name="Content Placeholder 4"/>
          <p:cNvPicPr>
            <a:picLocks noGrp="1" noChangeAspect="1"/>
          </p:cNvPicPr>
          <p:nvPr>
            <p:ph idx="1"/>
          </p:nvPr>
        </p:nvPicPr>
        <p:blipFill>
          <a:blip r:embed="rId3"/>
          <a:stretch>
            <a:fillRect/>
          </a:stretch>
        </p:blipFill>
        <p:spPr>
          <a:xfrm>
            <a:off x="1703797" y="1618167"/>
            <a:ext cx="9694202" cy="4343400"/>
          </a:xfrm>
          <a:prstGeom prst="rect">
            <a:avLst/>
          </a:prstGeom>
        </p:spPr>
      </p:pic>
    </p:spTree>
    <p:extLst>
      <p:ext uri="{BB962C8B-B14F-4D97-AF65-F5344CB8AC3E}">
        <p14:creationId xmlns:p14="http://schemas.microsoft.com/office/powerpoint/2010/main" val="69462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purl.org/dc/elements/1.1/"/>
    <ds:schemaRef ds:uri="4873beb7-5857-4685-be1f-d57550cc96cc"/>
    <ds:schemaRef ds:uri="http://schemas.openxmlformats.org/package/2006/metadata/core-properties"/>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1429</TotalTime>
  <Words>2055</Words>
  <Application>Microsoft Office PowerPoint</Application>
  <PresentationFormat>Custom</PresentationFormat>
  <Paragraphs>267</Paragraphs>
  <Slides>46</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Tech 16x9</vt:lpstr>
      <vt:lpstr>A Quadcopter with Autonomous Take-off and Landing on a Mobile Robot Platform</vt:lpstr>
      <vt:lpstr>Presentation Outline</vt:lpstr>
      <vt:lpstr>Introduction</vt:lpstr>
      <vt:lpstr>Project Overview</vt:lpstr>
      <vt:lpstr>Implemented system</vt:lpstr>
      <vt:lpstr>Project flow diagram</vt:lpstr>
      <vt:lpstr>Main Objectives</vt:lpstr>
      <vt:lpstr>Design &amp; Implementation</vt:lpstr>
      <vt:lpstr>Ideal Quadcopter simulation - Mathematical model</vt:lpstr>
      <vt:lpstr>Mathematical Model simulation Model</vt:lpstr>
      <vt:lpstr>System simulation using Simulink</vt:lpstr>
      <vt:lpstr>System simulation using Simulink</vt:lpstr>
      <vt:lpstr>Altitude hold PID controller simulation</vt:lpstr>
      <vt:lpstr>Axis movement &amp; Roll PD controller simulation</vt:lpstr>
      <vt:lpstr>Experimental system implementation</vt:lpstr>
      <vt:lpstr>Experimental system implementation</vt:lpstr>
      <vt:lpstr>Autonomous takeoff procedure</vt:lpstr>
      <vt:lpstr>Altitude Hold PID controller</vt:lpstr>
      <vt:lpstr>Autonomous Landing procedure</vt:lpstr>
      <vt:lpstr>Mobile Robot Implementation</vt:lpstr>
      <vt:lpstr>Methodology </vt:lpstr>
      <vt:lpstr> Mechanical                  Electronic                  Software</vt:lpstr>
      <vt:lpstr>Electronic Configuration  </vt:lpstr>
      <vt:lpstr>Image Processing Methodology</vt:lpstr>
      <vt:lpstr>Kalman filter</vt:lpstr>
      <vt:lpstr>The flow chart of kalman filter used in IMU Sensors</vt:lpstr>
      <vt:lpstr>The matlab serial monitor </vt:lpstr>
      <vt:lpstr>Results</vt:lpstr>
      <vt:lpstr>Altitude hold PID simulation results</vt:lpstr>
      <vt:lpstr>Roll PD controller simulation results</vt:lpstr>
      <vt:lpstr>Axis movement controller simulation results</vt:lpstr>
      <vt:lpstr>Experimental Altitude hold PID controller</vt:lpstr>
      <vt:lpstr>Camera Calibration</vt:lpstr>
      <vt:lpstr>Center Coordinates Using Image Processing</vt:lpstr>
      <vt:lpstr>YAW Orientation using image processing</vt:lpstr>
      <vt:lpstr>Height Estimation</vt:lpstr>
      <vt:lpstr>The Kalman filter output when quadcopter in air</vt:lpstr>
      <vt:lpstr>Conclusion</vt:lpstr>
      <vt:lpstr>Future work</vt:lpstr>
      <vt:lpstr>Reference</vt:lpstr>
      <vt:lpstr>Thank you</vt:lpstr>
      <vt:lpstr>Axis movement controller simulation</vt:lpstr>
      <vt:lpstr>System simulation using Simulink</vt:lpstr>
      <vt:lpstr>System simulation using Simulink</vt:lpstr>
      <vt:lpstr>Full system simulation results</vt:lpstr>
      <vt:lpstr>Actual vs Measured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Quadcopter with Automated</dc:title>
  <dc:creator>Sameera</dc:creator>
  <cp:lastModifiedBy>Kavinda Rathnayake</cp:lastModifiedBy>
  <cp:revision>191</cp:revision>
  <dcterms:created xsi:type="dcterms:W3CDTF">2016-11-23T07:40:39Z</dcterms:created>
  <dcterms:modified xsi:type="dcterms:W3CDTF">2016-12-01T04:20:22Z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